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2"/>
  </p:notesMasterIdLst>
  <p:sldIdLst>
    <p:sldId id="256" r:id="rId2"/>
    <p:sldId id="257" r:id="rId3"/>
    <p:sldId id="258" r:id="rId4"/>
    <p:sldId id="332" r:id="rId5"/>
    <p:sldId id="328" r:id="rId6"/>
    <p:sldId id="259" r:id="rId7"/>
    <p:sldId id="341" r:id="rId8"/>
    <p:sldId id="260" r:id="rId9"/>
    <p:sldId id="275" r:id="rId10"/>
    <p:sldId id="262" r:id="rId11"/>
    <p:sldId id="261" r:id="rId12"/>
    <p:sldId id="325" r:id="rId13"/>
    <p:sldId id="295" r:id="rId14"/>
    <p:sldId id="294" r:id="rId15"/>
    <p:sldId id="312" r:id="rId16"/>
    <p:sldId id="314" r:id="rId17"/>
    <p:sldId id="315" r:id="rId18"/>
    <p:sldId id="313" r:id="rId19"/>
    <p:sldId id="335" r:id="rId20"/>
    <p:sldId id="319" r:id="rId21"/>
    <p:sldId id="317" r:id="rId22"/>
    <p:sldId id="336" r:id="rId23"/>
    <p:sldId id="318" r:id="rId24"/>
    <p:sldId id="287" r:id="rId25"/>
    <p:sldId id="288" r:id="rId26"/>
    <p:sldId id="289" r:id="rId27"/>
    <p:sldId id="297" r:id="rId28"/>
    <p:sldId id="296" r:id="rId29"/>
    <p:sldId id="298" r:id="rId30"/>
    <p:sldId id="299" r:id="rId31"/>
    <p:sldId id="301" r:id="rId32"/>
    <p:sldId id="300" r:id="rId33"/>
    <p:sldId id="302" r:id="rId34"/>
    <p:sldId id="303" r:id="rId35"/>
    <p:sldId id="309" r:id="rId36"/>
    <p:sldId id="310" r:id="rId37"/>
    <p:sldId id="342" r:id="rId38"/>
    <p:sldId id="304" r:id="rId39"/>
    <p:sldId id="305" r:id="rId40"/>
    <p:sldId id="306" r:id="rId41"/>
    <p:sldId id="311" r:id="rId42"/>
    <p:sldId id="307" r:id="rId43"/>
    <p:sldId id="329" r:id="rId44"/>
    <p:sldId id="331" r:id="rId45"/>
    <p:sldId id="338" r:id="rId46"/>
    <p:sldId id="333" r:id="rId47"/>
    <p:sldId id="323" r:id="rId48"/>
    <p:sldId id="281" r:id="rId49"/>
    <p:sldId id="282" r:id="rId50"/>
    <p:sldId id="283" r:id="rId51"/>
    <p:sldId id="284" r:id="rId52"/>
    <p:sldId id="285" r:id="rId53"/>
    <p:sldId id="286" r:id="rId54"/>
    <p:sldId id="340" r:id="rId55"/>
    <p:sldId id="324" r:id="rId56"/>
    <p:sldId id="334" r:id="rId57"/>
    <p:sldId id="290" r:id="rId58"/>
    <p:sldId id="291" r:id="rId59"/>
    <p:sldId id="292" r:id="rId60"/>
    <p:sldId id="293" r:id="rId6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90" autoAdjust="0"/>
    <p:restoredTop sz="94652"/>
  </p:normalViewPr>
  <p:slideViewPr>
    <p:cSldViewPr snapToGrid="0">
      <p:cViewPr>
        <p:scale>
          <a:sx n="150" d="100"/>
          <a:sy n="150" d="100"/>
        </p:scale>
        <p:origin x="3800" y="14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2FD77-4E5B-164F-9118-51A4740CE5A5}" type="datetimeFigureOut">
              <a:rPr lang="en-US" smtClean="0"/>
              <a:pPr/>
              <a:t>6/8/18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EB370E-6DF8-6A44-9750-D2C587691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88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Rice</a:t>
            </a:r>
            <a:r>
              <a:rPr lang="en-US" baseline="0" dirty="0" smtClean="0"/>
              <a:t> version is just a compressed file.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Rice</a:t>
            </a:r>
            <a:r>
              <a:rPr lang="en-US" baseline="0" dirty="0" smtClean="0"/>
              <a:t> version is just a compressed file.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Also show Jan</a:t>
            </a:r>
            <a:r>
              <a:rPr lang="en-US" baseline="0" dirty="0" smtClean="0"/>
              <a:t> 27</a:t>
            </a:r>
            <a:r>
              <a:rPr lang="en-US" baseline="30000" dirty="0" smtClean="0"/>
              <a:t>th</a:t>
            </a:r>
            <a:r>
              <a:rPr lang="en-US" baseline="0" dirty="0" smtClean="0"/>
              <a:t> and click on the C7.9 flare to show gif animation of a CME from LASCO.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18A9-378F-EC4B-9FCB-CA6C44F8177F}" type="datetimeFigureOut">
              <a:rPr lang="en-US" smtClean="0"/>
              <a:pPr/>
              <a:t>6/8/18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A5E99-4E30-0C47-973C-B817ED5E7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18A9-378F-EC4B-9FCB-CA6C44F8177F}" type="datetimeFigureOut">
              <a:rPr lang="en-US" smtClean="0"/>
              <a:pPr/>
              <a:t>6/8/18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A5E99-4E30-0C47-973C-B817ED5E7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18A9-378F-EC4B-9FCB-CA6C44F8177F}" type="datetimeFigureOut">
              <a:rPr lang="en-US" smtClean="0"/>
              <a:pPr/>
              <a:t>6/8/18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A5E99-4E30-0C47-973C-B817ED5E7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18A9-378F-EC4B-9FCB-CA6C44F8177F}" type="datetimeFigureOut">
              <a:rPr lang="en-US" smtClean="0"/>
              <a:pPr/>
              <a:t>6/8/18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A5E99-4E30-0C47-973C-B817ED5E7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18A9-378F-EC4B-9FCB-CA6C44F8177F}" type="datetimeFigureOut">
              <a:rPr lang="en-US" smtClean="0"/>
              <a:pPr/>
              <a:t>6/8/18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A5E99-4E30-0C47-973C-B817ED5E7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18A9-378F-EC4B-9FCB-CA6C44F8177F}" type="datetimeFigureOut">
              <a:rPr lang="en-US" smtClean="0"/>
              <a:pPr/>
              <a:t>6/8/18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A5E99-4E30-0C47-973C-B817ED5E7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18A9-378F-EC4B-9FCB-CA6C44F8177F}" type="datetimeFigureOut">
              <a:rPr lang="en-US" smtClean="0"/>
              <a:pPr/>
              <a:t>6/8/18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A5E99-4E30-0C47-973C-B817ED5E7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18A9-378F-EC4B-9FCB-CA6C44F8177F}" type="datetimeFigureOut">
              <a:rPr lang="en-US" smtClean="0"/>
              <a:pPr/>
              <a:t>6/8/18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A5E99-4E30-0C47-973C-B817ED5E7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18A9-378F-EC4B-9FCB-CA6C44F8177F}" type="datetimeFigureOut">
              <a:rPr lang="en-US" smtClean="0"/>
              <a:pPr/>
              <a:t>6/8/18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A5E99-4E30-0C47-973C-B817ED5E7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18A9-378F-EC4B-9FCB-CA6C44F8177F}" type="datetimeFigureOut">
              <a:rPr lang="en-US" smtClean="0"/>
              <a:pPr/>
              <a:t>6/8/18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A5E99-4E30-0C47-973C-B817ED5E7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18A9-378F-EC4B-9FCB-CA6C44F8177F}" type="datetimeFigureOut">
              <a:rPr lang="en-US" smtClean="0"/>
              <a:pPr/>
              <a:t>6/8/18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A5E99-4E30-0C47-973C-B817ED5E73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</a:lstStyle>
          <a:p>
            <a:fld id="{284818A9-378F-EC4B-9FCB-CA6C44F8177F}" type="datetimeFigureOut">
              <a:rPr lang="en-US" smtClean="0"/>
              <a:pPr/>
              <a:t>6/8/18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</a:lstStyle>
          <a:p>
            <a:fld id="{2EEA5E99-4E30-0C47-973C-B817ED5E7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36.gif"/><Relationship Id="rId5" Type="http://schemas.openxmlformats.org/officeDocument/2006/relationships/image" Target="../media/image37.gif"/><Relationship Id="rId6" Type="http://schemas.openxmlformats.org/officeDocument/2006/relationships/image" Target="../media/image38.jpeg"/><Relationship Id="rId7" Type="http://schemas.openxmlformats.org/officeDocument/2006/relationships/image" Target="../media/image2.gif"/><Relationship Id="rId8" Type="http://schemas.openxmlformats.org/officeDocument/2006/relationships/image" Target="../media/image39.png"/><Relationship Id="rId1" Type="http://schemas.microsoft.com/office/2007/relationships/media" Target="file://localhost/Users/pmccaule/Desktop/20110212_Mag.mov" TargetMode="External"/><Relationship Id="rId2" Type="http://schemas.openxmlformats.org/officeDocument/2006/relationships/video" Target="file://localhost/Users/pmccaule/Desktop/20110212_Mag.mov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Relationship Id="rId3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Relationship Id="rId3" Type="http://schemas.openxmlformats.org/officeDocument/2006/relationships/image" Target="../media/image4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Relationship Id="rId3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Relationship Id="rId3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Relationship Id="rId3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Relationship Id="rId3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Relationship Id="rId3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hyperlink" Target="http://www.lmsal.com/isolsearch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Relationship Id="rId3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jpeg"/><Relationship Id="rId20" Type="http://schemas.openxmlformats.org/officeDocument/2006/relationships/image" Target="../media/image21.jpeg"/><Relationship Id="rId21" Type="http://schemas.openxmlformats.org/officeDocument/2006/relationships/image" Target="../media/image22.jpeg"/><Relationship Id="rId22" Type="http://schemas.openxmlformats.org/officeDocument/2006/relationships/image" Target="../media/image23.jpg"/><Relationship Id="rId10" Type="http://schemas.openxmlformats.org/officeDocument/2006/relationships/image" Target="../media/image11.jpeg"/><Relationship Id="rId11" Type="http://schemas.openxmlformats.org/officeDocument/2006/relationships/image" Target="../media/image12.jpeg"/><Relationship Id="rId12" Type="http://schemas.openxmlformats.org/officeDocument/2006/relationships/image" Target="../media/image13.jpeg"/><Relationship Id="rId13" Type="http://schemas.openxmlformats.org/officeDocument/2006/relationships/image" Target="../media/image14.jpeg"/><Relationship Id="rId14" Type="http://schemas.openxmlformats.org/officeDocument/2006/relationships/image" Target="../media/image15.gif"/><Relationship Id="rId15" Type="http://schemas.openxmlformats.org/officeDocument/2006/relationships/image" Target="../media/image16.jpeg"/><Relationship Id="rId16" Type="http://schemas.openxmlformats.org/officeDocument/2006/relationships/image" Target="../media/image17.jpeg"/><Relationship Id="rId17" Type="http://schemas.openxmlformats.org/officeDocument/2006/relationships/image" Target="../media/image18.jpeg"/><Relationship Id="rId18" Type="http://schemas.openxmlformats.org/officeDocument/2006/relationships/image" Target="../media/image19.jpeg"/><Relationship Id="rId19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jpeg"/><Relationship Id="rId8" Type="http://schemas.openxmlformats.org/officeDocument/2006/relationships/image" Target="../media/image9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jpeg"/><Relationship Id="rId20" Type="http://schemas.openxmlformats.org/officeDocument/2006/relationships/image" Target="../media/image21.jpeg"/><Relationship Id="rId21" Type="http://schemas.openxmlformats.org/officeDocument/2006/relationships/image" Target="../media/image22.jpeg"/><Relationship Id="rId22" Type="http://schemas.openxmlformats.org/officeDocument/2006/relationships/image" Target="../media/image24.jpg"/><Relationship Id="rId23" Type="http://schemas.openxmlformats.org/officeDocument/2006/relationships/image" Target="../media/image25.jpg"/><Relationship Id="rId10" Type="http://schemas.openxmlformats.org/officeDocument/2006/relationships/image" Target="../media/image11.jpeg"/><Relationship Id="rId11" Type="http://schemas.openxmlformats.org/officeDocument/2006/relationships/image" Target="../media/image12.jpeg"/><Relationship Id="rId12" Type="http://schemas.openxmlformats.org/officeDocument/2006/relationships/image" Target="../media/image13.jpeg"/><Relationship Id="rId13" Type="http://schemas.openxmlformats.org/officeDocument/2006/relationships/image" Target="../media/image14.jpeg"/><Relationship Id="rId14" Type="http://schemas.openxmlformats.org/officeDocument/2006/relationships/image" Target="../media/image15.gif"/><Relationship Id="rId15" Type="http://schemas.openxmlformats.org/officeDocument/2006/relationships/image" Target="../media/image16.jpeg"/><Relationship Id="rId16" Type="http://schemas.openxmlformats.org/officeDocument/2006/relationships/image" Target="../media/image17.jpeg"/><Relationship Id="rId17" Type="http://schemas.openxmlformats.org/officeDocument/2006/relationships/image" Target="../media/image18.jpeg"/><Relationship Id="rId18" Type="http://schemas.openxmlformats.org/officeDocument/2006/relationships/image" Target="../media/image19.jpeg"/><Relationship Id="rId19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jpeg"/><Relationship Id="rId8" Type="http://schemas.openxmlformats.org/officeDocument/2006/relationships/image" Target="../media/image9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g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hyperlink" Target="http://sdac.virtualsolar.org/cgi/search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Relationship Id="rId3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jpeg"/><Relationship Id="rId20" Type="http://schemas.openxmlformats.org/officeDocument/2006/relationships/image" Target="../media/image21.jpeg"/><Relationship Id="rId21" Type="http://schemas.openxmlformats.org/officeDocument/2006/relationships/image" Target="../media/image22.jpeg"/><Relationship Id="rId22" Type="http://schemas.openxmlformats.org/officeDocument/2006/relationships/image" Target="../media/image24.jpg"/><Relationship Id="rId23" Type="http://schemas.openxmlformats.org/officeDocument/2006/relationships/image" Target="../media/image25.jpg"/><Relationship Id="rId10" Type="http://schemas.openxmlformats.org/officeDocument/2006/relationships/image" Target="../media/image11.jpeg"/><Relationship Id="rId11" Type="http://schemas.openxmlformats.org/officeDocument/2006/relationships/image" Target="../media/image12.jpeg"/><Relationship Id="rId12" Type="http://schemas.openxmlformats.org/officeDocument/2006/relationships/image" Target="../media/image13.jpeg"/><Relationship Id="rId13" Type="http://schemas.openxmlformats.org/officeDocument/2006/relationships/image" Target="../media/image14.jpeg"/><Relationship Id="rId14" Type="http://schemas.openxmlformats.org/officeDocument/2006/relationships/image" Target="../media/image15.gif"/><Relationship Id="rId15" Type="http://schemas.openxmlformats.org/officeDocument/2006/relationships/image" Target="../media/image16.jpeg"/><Relationship Id="rId16" Type="http://schemas.openxmlformats.org/officeDocument/2006/relationships/image" Target="../media/image17.jpeg"/><Relationship Id="rId17" Type="http://schemas.openxmlformats.org/officeDocument/2006/relationships/image" Target="../media/image18.jpeg"/><Relationship Id="rId18" Type="http://schemas.openxmlformats.org/officeDocument/2006/relationships/image" Target="../media/image19.jpeg"/><Relationship Id="rId19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jpeg"/><Relationship Id="rId8" Type="http://schemas.openxmlformats.org/officeDocument/2006/relationships/image" Target="../media/image9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Relationship Id="rId3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Relationship Id="rId3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virtualsolar.org/wiki/VsoIDL/VsoSearch" TargetMode="External"/><Relationship Id="rId4" Type="http://schemas.openxmlformats.org/officeDocument/2006/relationships/hyperlink" Target="http://docs.virtualsolar.org/wiki/VsoIDL/VsoGet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Relationship Id="rId3" Type="http://schemas.openxmlformats.org/officeDocument/2006/relationships/hyperlink" Target="https://tinyurl.com/yd6fnzlj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hyperlink" Target="http://sdowww.lmsal.com/suntoday/" TargetMode="External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hyperlink" Target="http://sdo.gsfc.nasa.gov/data/" TargetMode="External"/><Relationship Id="rId5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93.png"/><Relationship Id="rId5" Type="http://schemas.openxmlformats.org/officeDocument/2006/relationships/hyperlink" Target="http://www.solarmonitor.org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gif"/><Relationship Id="rId12" Type="http://schemas.openxmlformats.org/officeDocument/2006/relationships/image" Target="../media/image34.png"/><Relationship Id="rId1" Type="http://schemas.microsoft.com/office/2007/relationships/media" Target="file://localhost/Users/pmccaule/Desktop/20110607_131_fullcad.mov" TargetMode="External"/><Relationship Id="rId2" Type="http://schemas.openxmlformats.org/officeDocument/2006/relationships/video" Target="file://localhost/Users/pmccaule/Desktop/20110607_131_fullcad.mov" TargetMode="External"/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Solar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Browse and Obtain</a:t>
            </a:r>
          </a:p>
        </p:txBody>
      </p:sp>
      <p:pic>
        <p:nvPicPr>
          <p:cNvPr id="9" name="Picture 8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565489" y="2195413"/>
            <a:ext cx="89922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HMI_latest_Int_1024x1024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1667" y="1147704"/>
            <a:ext cx="4572000" cy="4572000"/>
          </a:xfrm>
          <a:prstGeom prst="rect">
            <a:avLst/>
          </a:prstGeom>
        </p:spPr>
      </p:pic>
      <p:pic>
        <p:nvPicPr>
          <p:cNvPr id="18" name="Picture 17" descr="HMI_latest_Dop_1024x1024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1074" y="1147704"/>
            <a:ext cx="4572000" cy="4572000"/>
          </a:xfrm>
          <a:prstGeom prst="rect">
            <a:avLst/>
          </a:prstGeom>
        </p:spPr>
      </p:pic>
      <p:pic>
        <p:nvPicPr>
          <p:cNvPr id="19" name="Picture 18" descr="HMI_latest_color_Mag_1024x1024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0482" y="1147703"/>
            <a:ext cx="4572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838" y="268851"/>
            <a:ext cx="8183880" cy="73635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Helioseismic</a:t>
            </a:r>
            <a:r>
              <a:rPr lang="en-US" dirty="0" smtClean="0"/>
              <a:t> and Magnetic Imager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1"/>
          </p:nvPr>
        </p:nvSpPr>
        <p:spPr>
          <a:xfrm>
            <a:off x="505082" y="1364715"/>
            <a:ext cx="3931920" cy="4389120"/>
          </a:xfrm>
        </p:spPr>
        <p:txBody>
          <a:bodyPr>
            <a:normAutofit/>
          </a:bodyPr>
          <a:lstStyle/>
          <a:p>
            <a:r>
              <a:rPr lang="en-US" dirty="0" smtClean="0"/>
              <a:t>Aboard SDO, launched 2010</a:t>
            </a:r>
          </a:p>
          <a:p>
            <a:r>
              <a:rPr lang="en-US" dirty="0" smtClean="0"/>
              <a:t>Multiple Filter Imager</a:t>
            </a:r>
          </a:p>
          <a:p>
            <a:r>
              <a:rPr lang="en-US" dirty="0" smtClean="0"/>
              <a:t>Maps of surface  LOS velocity &amp; magnetic field</a:t>
            </a:r>
          </a:p>
          <a:p>
            <a:r>
              <a:rPr lang="en-US" dirty="0" smtClean="0"/>
              <a:t>4096px, 0.5’’/px</a:t>
            </a:r>
          </a:p>
          <a:p>
            <a:r>
              <a:rPr lang="en-US" dirty="0" smtClean="0"/>
              <a:t>45 or 90s    Cadence</a:t>
            </a:r>
          </a:p>
          <a:p>
            <a:endParaRPr lang="en-US" dirty="0"/>
          </a:p>
        </p:txBody>
      </p:sp>
      <p:pic>
        <p:nvPicPr>
          <p:cNvPr id="6" name="Picture 5" descr="cfa-banner1o.gif"/>
          <p:cNvPicPr>
            <a:picLocks noChangeAspect="1"/>
          </p:cNvPicPr>
          <p:nvPr/>
        </p:nvPicPr>
        <p:blipFill>
          <a:blip r:embed="rId7"/>
          <a:srcRect l="19329" r="20785"/>
          <a:stretch>
            <a:fillRect/>
          </a:stretch>
        </p:blipFill>
        <p:spPr>
          <a:xfrm>
            <a:off x="8089900" y="5958151"/>
            <a:ext cx="548640" cy="548640"/>
          </a:xfrm>
          <a:prstGeom prst="rect">
            <a:avLst/>
          </a:prstGeom>
        </p:spPr>
      </p:pic>
      <p:pic>
        <p:nvPicPr>
          <p:cNvPr id="16" name="20110212_Mag.mov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021667" y="1147704"/>
            <a:ext cx="457200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>
                <p:cTn id="2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/>
          <a:lstStyle/>
          <a:p>
            <a:r>
              <a:rPr lang="en-US" dirty="0" smtClean="0"/>
              <a:t>Hinode X-Ray Telescope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537" y="1254716"/>
            <a:ext cx="3931920" cy="4389120"/>
          </a:xfrm>
        </p:spPr>
        <p:txBody>
          <a:bodyPr/>
          <a:lstStyle/>
          <a:p>
            <a:r>
              <a:rPr lang="en-US" dirty="0" smtClean="0"/>
              <a:t>Aboard Solar B, launched 2006</a:t>
            </a:r>
          </a:p>
          <a:p>
            <a:r>
              <a:rPr lang="en-US" dirty="0" smtClean="0"/>
              <a:t>X-Ray Imager</a:t>
            </a:r>
          </a:p>
          <a:p>
            <a:r>
              <a:rPr lang="en-US" dirty="0" smtClean="0"/>
              <a:t>9 Filters,             log(T)~5.5-9</a:t>
            </a:r>
          </a:p>
          <a:p>
            <a:r>
              <a:rPr lang="en-US" dirty="0" smtClean="0"/>
              <a:t>2048px, 1’’/px</a:t>
            </a:r>
          </a:p>
          <a:p>
            <a:r>
              <a:rPr lang="en-US" dirty="0" smtClean="0"/>
              <a:t>Various cadences, observations</a:t>
            </a:r>
          </a:p>
          <a:p>
            <a:r>
              <a:rPr lang="en-US" dirty="0" smtClean="0"/>
              <a:t>~ 1 </a:t>
            </a:r>
            <a:r>
              <a:rPr lang="en-US" dirty="0" err="1" smtClean="0"/>
              <a:t>Gbit</a:t>
            </a:r>
            <a:r>
              <a:rPr lang="en-US" dirty="0" smtClean="0"/>
              <a:t>/day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89900" y="5958151"/>
            <a:ext cx="548640" cy="548640"/>
          </a:xfrm>
          <a:prstGeom prst="rect">
            <a:avLst/>
          </a:prstGeom>
        </p:spPr>
      </p:pic>
      <p:pic>
        <p:nvPicPr>
          <p:cNvPr id="10" name="Picture 9" descr="2012012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850" y="1138296"/>
            <a:ext cx="457200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Interface Region Imaging Spectrograph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537" y="1254716"/>
            <a:ext cx="3931920" cy="438912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</a:t>
            </a:r>
            <a:r>
              <a:rPr lang="en-US" dirty="0" smtClean="0"/>
              <a:t>aunched June 2013</a:t>
            </a:r>
          </a:p>
          <a:p>
            <a:r>
              <a:rPr lang="en-US" dirty="0" smtClean="0"/>
              <a:t>Imager and Spectrograph</a:t>
            </a:r>
          </a:p>
          <a:p>
            <a:r>
              <a:rPr lang="en-US" dirty="0" smtClean="0"/>
              <a:t>4 Wavelengths in SJI (1330, 1400, 2796, 2832) </a:t>
            </a:r>
          </a:p>
          <a:p>
            <a:r>
              <a:rPr lang="en-US" dirty="0" smtClean="0"/>
              <a:t>NUV and FUV SG </a:t>
            </a:r>
          </a:p>
          <a:p>
            <a:pPr lvl="1"/>
            <a:r>
              <a:rPr lang="en-US" dirty="0" smtClean="0"/>
              <a:t>175” slit length</a:t>
            </a:r>
          </a:p>
          <a:p>
            <a:r>
              <a:rPr lang="en-US" dirty="0" smtClean="0"/>
              <a:t>Various cadences, observations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89900" y="5958151"/>
            <a:ext cx="548640" cy="548640"/>
          </a:xfrm>
          <a:prstGeom prst="rect">
            <a:avLst/>
          </a:prstGeom>
        </p:spPr>
      </p:pic>
      <p:pic>
        <p:nvPicPr>
          <p:cNvPr id="4" name="Picture 3" descr="Science_Cov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44" y="1108213"/>
            <a:ext cx="3673755" cy="467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9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88023" y="2317354"/>
            <a:ext cx="7358380" cy="1727200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Online Resources Tour</a:t>
            </a:r>
            <a:endParaRPr lang="en-US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err="1" smtClean="0"/>
              <a:t>Helioviewer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3" name="Picture 2" descr="Screen Shot 2016-06-21 at 6.49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63" y="1151141"/>
            <a:ext cx="8144220" cy="43296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err="1" smtClean="0"/>
              <a:t>Helioviewer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3" name="Picture 2" descr="Screen Shot 2016-06-21 at 6.52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044" y="1309422"/>
            <a:ext cx="4140200" cy="3619500"/>
          </a:xfrm>
          <a:prstGeom prst="rect">
            <a:avLst/>
          </a:prstGeom>
        </p:spPr>
      </p:pic>
      <p:pic>
        <p:nvPicPr>
          <p:cNvPr id="4" name="Picture 3" descr="Screen Shot 2016-06-21 at 6.50.1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340" y="1069429"/>
            <a:ext cx="2285776" cy="4767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err="1" smtClean="0"/>
              <a:t>Helioviewer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3" name="Picture 2" descr="Screen Shot 2016-06-21 at 6.52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672" y="1465381"/>
            <a:ext cx="5956300" cy="3619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err="1" smtClean="0"/>
              <a:t>Helioviewer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3" name="Picture 2" descr="Screen Shot 2016-06-21 at 6.52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71" y="1362001"/>
            <a:ext cx="7099300" cy="3670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err="1" smtClean="0"/>
              <a:t>Helioviewer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3" name="Picture 2" descr="Screen Shot 2016-06-21 at 6.5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972" y="1000212"/>
            <a:ext cx="4203700" cy="1943100"/>
          </a:xfrm>
          <a:prstGeom prst="rect">
            <a:avLst/>
          </a:prstGeom>
        </p:spPr>
      </p:pic>
      <p:pic>
        <p:nvPicPr>
          <p:cNvPr id="4" name="Picture 3" descr="Screen Shot 2016-06-21 at 6.55.5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230" y="2979529"/>
            <a:ext cx="4152900" cy="2908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err="1" smtClean="0"/>
              <a:t>Jhelioviewer</a:t>
            </a:r>
            <a:r>
              <a:rPr lang="en-US" dirty="0" smtClean="0"/>
              <a:t> (2.13.3)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76" y="1151467"/>
            <a:ext cx="8175944" cy="421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2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03555"/>
            <a:ext cx="8183880" cy="1051560"/>
          </a:xfrm>
        </p:spPr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" y="2240864"/>
            <a:ext cx="8183880" cy="3362516"/>
          </a:xfrm>
        </p:spPr>
        <p:txBody>
          <a:bodyPr/>
          <a:lstStyle/>
          <a:p>
            <a:r>
              <a:rPr lang="en-US" dirty="0" smtClean="0"/>
              <a:t>Data/instrument overview</a:t>
            </a:r>
          </a:p>
          <a:p>
            <a:r>
              <a:rPr lang="en-US" dirty="0" smtClean="0"/>
              <a:t>Online resources for browsing and acquiring data</a:t>
            </a:r>
          </a:p>
          <a:p>
            <a:r>
              <a:rPr lang="en-US" dirty="0" smtClean="0"/>
              <a:t>Basic Data Prep</a:t>
            </a:r>
          </a:p>
        </p:txBody>
      </p:sp>
      <p:pic>
        <p:nvPicPr>
          <p:cNvPr id="6" name="Picture 5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89900" y="5958151"/>
            <a:ext cx="548640" cy="54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smtClean="0"/>
              <a:t>JHelioviewer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673337" y="1953216"/>
            <a:ext cx="3931920" cy="2809284"/>
          </a:xfrm>
        </p:spPr>
        <p:txBody>
          <a:bodyPr/>
          <a:lstStyle/>
          <a:p>
            <a:r>
              <a:rPr lang="en-US" dirty="0" smtClean="0"/>
              <a:t>Great for viewing movies of data quickly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Many settings to play around with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753" y="524934"/>
            <a:ext cx="3579200" cy="53086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605257" y="5464309"/>
            <a:ext cx="3251199" cy="369225"/>
          </a:xfrm>
          <a:prstGeom prst="ellipse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endCxn id="5" idx="2"/>
          </p:cNvCxnSpPr>
          <p:nvPr/>
        </p:nvCxnSpPr>
        <p:spPr>
          <a:xfrm flipV="1">
            <a:off x="3030457" y="5648922"/>
            <a:ext cx="1574800" cy="2405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436285" y="5945451"/>
            <a:ext cx="310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Allows for 3 </a:t>
            </a:r>
            <a:r>
              <a:rPr lang="en-US" smtClean="0"/>
              <a:t>color images</a:t>
            </a:r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639297" y="4419600"/>
            <a:ext cx="2406836" cy="838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05538" y="5022121"/>
            <a:ext cx="2583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Blends stacked images (set to 0 for 3 color)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3547533" y="1092200"/>
            <a:ext cx="3208867" cy="3894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044365" y="1428443"/>
            <a:ext cx="232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Record as </a:t>
            </a:r>
            <a:r>
              <a:rPr lang="en-US" smtClean="0"/>
              <a:t>a movie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smtClean="0"/>
              <a:t>JHelioviewer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41" y="5405966"/>
            <a:ext cx="8366787" cy="3429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9" y="2425866"/>
            <a:ext cx="3505483" cy="28818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10949" y="1121293"/>
            <a:ext cx="3547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new lay by clicking File in the menu and selecting new image layer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20583"/>
            <a:ext cx="3078876" cy="398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0638" y="467876"/>
            <a:ext cx="8183880" cy="1051560"/>
          </a:xfrm>
        </p:spPr>
        <p:txBody>
          <a:bodyPr/>
          <a:lstStyle/>
          <a:p>
            <a:r>
              <a:rPr lang="en-US" dirty="0" err="1" smtClean="0"/>
              <a:t>JHelioviewer</a:t>
            </a:r>
            <a:r>
              <a:rPr lang="en-US" dirty="0" smtClean="0"/>
              <a:t> (2.13.3)</a:t>
            </a:r>
            <a:endParaRPr lang="en-US" dirty="0"/>
          </a:p>
        </p:txBody>
      </p:sp>
      <p:pic>
        <p:nvPicPr>
          <p:cNvPr id="9" name="Content Placeholder 8" descr="JHV_2017-06-02_19.09.1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4" b="4104"/>
          <a:stretch>
            <a:fillRect/>
          </a:stretch>
        </p:blipFill>
        <p:spPr>
          <a:xfrm>
            <a:off x="491779" y="1555223"/>
            <a:ext cx="8183880" cy="4187952"/>
          </a:xfrm>
        </p:spPr>
      </p:pic>
    </p:spTree>
    <p:extLst>
      <p:ext uri="{BB962C8B-B14F-4D97-AF65-F5344CB8AC3E}">
        <p14:creationId xmlns:p14="http://schemas.microsoft.com/office/powerpoint/2010/main" val="178898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smtClean="0"/>
              <a:t>JHelioviewer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9" name="Picture 8" descr="Screen Shot 2016-06-21 at 6.33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553" y="569559"/>
            <a:ext cx="3368885" cy="729925"/>
          </a:xfrm>
          <a:prstGeom prst="rect">
            <a:avLst/>
          </a:prstGeom>
        </p:spPr>
      </p:pic>
      <p:pic>
        <p:nvPicPr>
          <p:cNvPr id="6" name="Picture 5" descr="Screen Shot 2016-06-21 at 6.40.0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8" y="1403627"/>
            <a:ext cx="5686175" cy="45307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76708" y="813213"/>
            <a:ext cx="573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Old</a:t>
            </a:r>
            <a:endParaRPr lang="en-US" dirty="0"/>
          </a:p>
        </p:txBody>
      </p:sp>
      <p:pic>
        <p:nvPicPr>
          <p:cNvPr id="4" name="Picture 3" descr="Screen Shot 2017-06-02 at 3.14.5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359" y="1548445"/>
            <a:ext cx="2601790" cy="26566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52003" y="4288861"/>
            <a:ext cx="683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Autofit/>
          </a:bodyPr>
          <a:lstStyle/>
          <a:p>
            <a:r>
              <a:rPr lang="en-US" sz="2600" dirty="0" err="1" smtClean="0"/>
              <a:t>Heliophysics</a:t>
            </a:r>
            <a:r>
              <a:rPr lang="en-US" sz="2600" dirty="0" smtClean="0"/>
              <a:t> Events Knowledgebase (HEK)</a:t>
            </a:r>
            <a:endParaRPr lang="en-US" sz="2600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9" name="Picture 8" descr="Screen shot 2012-01-31 at 5.34.05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67" y="1040149"/>
            <a:ext cx="1311752" cy="4770008"/>
          </a:xfrm>
          <a:prstGeom prst="rect">
            <a:avLst/>
          </a:prstGeom>
        </p:spPr>
      </p:pic>
      <p:pic>
        <p:nvPicPr>
          <p:cNvPr id="11" name="Picture 10" descr="Screen shot 2012-01-31 at 5.33.11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7689" y="1059769"/>
            <a:ext cx="6159674" cy="4177029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791374" y="2195233"/>
            <a:ext cx="608359" cy="21548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347264" y="5366126"/>
            <a:ext cx="4003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5"/>
              </a:rPr>
              <a:t>http://</a:t>
            </a:r>
            <a:r>
              <a:rPr lang="en-US" dirty="0" err="1" smtClean="0">
                <a:hlinkClick r:id="rId5"/>
              </a:rPr>
              <a:t>www.lmsal.com/isolsearch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Autofit/>
          </a:bodyPr>
          <a:lstStyle/>
          <a:p>
            <a:r>
              <a:rPr lang="en-US" sz="3200" dirty="0" smtClean="0"/>
              <a:t>HEK Summary</a:t>
            </a:r>
            <a:endParaRPr lang="en-US" sz="3200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14" name="Picture 13" descr="HEK_Summar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150" y="1121525"/>
            <a:ext cx="6789838" cy="45972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45347" y="2102859"/>
            <a:ext cx="758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Date Range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420606" y="3760434"/>
            <a:ext cx="832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Event Selection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2647329" y="2531678"/>
            <a:ext cx="13772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Symbolic Events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32844" y="4910634"/>
            <a:ext cx="9979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Symbol Key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028407" y="2296492"/>
            <a:ext cx="796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Sample Image</a:t>
            </a:r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8073595" y="3990989"/>
            <a:ext cx="6353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Movie</a:t>
            </a:r>
            <a:endParaRPr 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7999369" y="4452794"/>
            <a:ext cx="8745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Get Data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5426266" y="4716684"/>
            <a:ext cx="660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List of Events</a:t>
            </a:r>
            <a:endParaRPr lang="en-US" sz="1000" dirty="0"/>
          </a:p>
        </p:txBody>
      </p:sp>
      <p:sp>
        <p:nvSpPr>
          <p:cNvPr id="23" name="Bent Arrow 22"/>
          <p:cNvSpPr/>
          <p:nvPr/>
        </p:nvSpPr>
        <p:spPr>
          <a:xfrm rot="5400000">
            <a:off x="5001066" y="4994073"/>
            <a:ext cx="263012" cy="286122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3051436" y="2787319"/>
            <a:ext cx="247414" cy="41232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/>
          <p:cNvSpPr/>
          <p:nvPr/>
        </p:nvSpPr>
        <p:spPr>
          <a:xfrm>
            <a:off x="5632786" y="4296430"/>
            <a:ext cx="189683" cy="387586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923678" y="2193571"/>
            <a:ext cx="269154" cy="11353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935877" y="3805602"/>
            <a:ext cx="269154" cy="11353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Arrow 27"/>
          <p:cNvSpPr/>
          <p:nvPr/>
        </p:nvSpPr>
        <p:spPr>
          <a:xfrm>
            <a:off x="7480143" y="2333761"/>
            <a:ext cx="516570" cy="212497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Arrow 28"/>
          <p:cNvSpPr/>
          <p:nvPr/>
        </p:nvSpPr>
        <p:spPr>
          <a:xfrm>
            <a:off x="7475847" y="4457076"/>
            <a:ext cx="516570" cy="212497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Arrow 29"/>
          <p:cNvSpPr/>
          <p:nvPr/>
        </p:nvSpPr>
        <p:spPr>
          <a:xfrm>
            <a:off x="7479799" y="3990988"/>
            <a:ext cx="516570" cy="212497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“Get SDO Data” Link From HEK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9" name="Picture 8" descr="HCR_Data_Rec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7528" y="928773"/>
            <a:ext cx="3595645" cy="49500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Browser for XRT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6900" y="1727200"/>
            <a:ext cx="798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</a:pPr>
            <a:r>
              <a:rPr lang="en-US" dirty="0" smtClean="0"/>
              <a:t> Simply type “browser” (with out the quotes) in terminal window to get this window:</a:t>
            </a:r>
          </a:p>
        </p:txBody>
      </p:sp>
      <p:pic>
        <p:nvPicPr>
          <p:cNvPr id="10" name="Picture 9" descr="Browser-Window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700" y="2169160"/>
            <a:ext cx="4140200" cy="3726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Browser for XRT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13" name="Picture 12" descr="Screen shot 2012-05-11 at 1.01.25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6300" y="1009650"/>
            <a:ext cx="4978400" cy="4457700"/>
          </a:xfrm>
          <a:prstGeom prst="rect">
            <a:avLst/>
          </a:prstGeom>
        </p:spPr>
      </p:pic>
      <p:pic>
        <p:nvPicPr>
          <p:cNvPr id="14" name="Picture 13" descr="Screen shot 2012-05-11 at 1.01.03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2350" y="1701800"/>
            <a:ext cx="2095500" cy="414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Browser for XRT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9" name="Picture 8" descr="Screen shot 2012-05-21 at 5.44.56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00" y="1460500"/>
            <a:ext cx="7848600" cy="3632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BS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70" y="476829"/>
            <a:ext cx="914400" cy="914400"/>
          </a:xfrm>
          <a:prstGeom prst="rect">
            <a:avLst/>
          </a:prstGeom>
        </p:spPr>
      </p:pic>
      <p:pic>
        <p:nvPicPr>
          <p:cNvPr id="13" name="Picture 12" descr="goes1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324" y="381000"/>
            <a:ext cx="2341418" cy="914400"/>
          </a:xfrm>
          <a:prstGeom prst="rect">
            <a:avLst/>
          </a:prstGeom>
        </p:spPr>
      </p:pic>
      <p:pic>
        <p:nvPicPr>
          <p:cNvPr id="15" name="Picture 14" descr="hinod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234" y="1860681"/>
            <a:ext cx="1356677" cy="914400"/>
          </a:xfrm>
          <a:prstGeom prst="rect">
            <a:avLst/>
          </a:prstGeom>
        </p:spPr>
      </p:pic>
      <p:pic>
        <p:nvPicPr>
          <p:cNvPr id="16" name="Picture 15" descr="johnevans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457200"/>
            <a:ext cx="1217570" cy="914400"/>
          </a:xfrm>
          <a:prstGeom prst="rect">
            <a:avLst/>
          </a:prstGeom>
        </p:spPr>
      </p:pic>
      <p:pic>
        <p:nvPicPr>
          <p:cNvPr id="17" name="Picture 16" descr="kanz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910" y="1989339"/>
            <a:ext cx="685800" cy="914400"/>
          </a:xfrm>
          <a:prstGeom prst="rect">
            <a:avLst/>
          </a:prstGeom>
        </p:spPr>
      </p:pic>
      <p:pic>
        <p:nvPicPr>
          <p:cNvPr id="18" name="Picture 17" descr="mcmath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8048" y="1996574"/>
            <a:ext cx="1390280" cy="914400"/>
          </a:xfrm>
          <a:prstGeom prst="rect">
            <a:avLst/>
          </a:prstGeom>
        </p:spPr>
      </p:pic>
      <p:pic>
        <p:nvPicPr>
          <p:cNvPr id="19" name="Picture 18" descr="mlso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119" y="3603104"/>
            <a:ext cx="1395217" cy="914400"/>
          </a:xfrm>
          <a:prstGeom prst="rect">
            <a:avLst/>
          </a:prstGeom>
        </p:spPr>
      </p:pic>
      <p:pic>
        <p:nvPicPr>
          <p:cNvPr id="21" name="Picture 20" descr="mtwilson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6386" y="3566026"/>
            <a:ext cx="967740" cy="914400"/>
          </a:xfrm>
          <a:prstGeom prst="rect">
            <a:avLst/>
          </a:prstGeom>
        </p:spPr>
      </p:pic>
      <p:pic>
        <p:nvPicPr>
          <p:cNvPr id="23" name="Picture 22" descr="nancay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8010" y="3584568"/>
            <a:ext cx="1219200" cy="914400"/>
          </a:xfrm>
          <a:prstGeom prst="rect">
            <a:avLst/>
          </a:prstGeom>
        </p:spPr>
      </p:pic>
      <p:pic>
        <p:nvPicPr>
          <p:cNvPr id="24" name="Picture 23" descr="oact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712" y="5113765"/>
            <a:ext cx="1411165" cy="914400"/>
          </a:xfrm>
          <a:prstGeom prst="rect">
            <a:avLst/>
          </a:prstGeom>
        </p:spPr>
      </p:pic>
      <p:pic>
        <p:nvPicPr>
          <p:cNvPr id="25" name="Picture 24" descr="ovro.jpg"/>
          <p:cNvPicPr>
            <a:picLocks noChangeAspect="1"/>
          </p:cNvPicPr>
          <p:nvPr/>
        </p:nvPicPr>
        <p:blipFill>
          <a:blip r:embed="rId12"/>
          <a:srcRect l="43907"/>
          <a:stretch>
            <a:fillRect/>
          </a:stretch>
        </p:blipFill>
        <p:spPr>
          <a:xfrm>
            <a:off x="3873999" y="5076687"/>
            <a:ext cx="1052213" cy="914400"/>
          </a:xfrm>
          <a:prstGeom prst="rect">
            <a:avLst/>
          </a:prstGeom>
        </p:spPr>
      </p:pic>
      <p:pic>
        <p:nvPicPr>
          <p:cNvPr id="26" name="Picture 25" descr="picu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24308" y="5085957"/>
            <a:ext cx="1372458" cy="914400"/>
          </a:xfrm>
          <a:prstGeom prst="rect">
            <a:avLst/>
          </a:prstGeom>
        </p:spPr>
      </p:pic>
      <p:pic>
        <p:nvPicPr>
          <p:cNvPr id="27" name="Picture 26" descr="rhessi.gif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97237" y="1802790"/>
            <a:ext cx="1610686" cy="914400"/>
          </a:xfrm>
          <a:prstGeom prst="rect">
            <a:avLst/>
          </a:prstGeom>
        </p:spPr>
      </p:pic>
      <p:pic>
        <p:nvPicPr>
          <p:cNvPr id="28" name="Picture 27" descr="sanfernan.jp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33180" y="470539"/>
            <a:ext cx="1199213" cy="914400"/>
          </a:xfrm>
          <a:prstGeom prst="rect">
            <a:avLst/>
          </a:prstGeom>
        </p:spPr>
      </p:pic>
      <p:pic>
        <p:nvPicPr>
          <p:cNvPr id="29" name="Picture 28" descr="sdo.jp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32390" y="1885557"/>
            <a:ext cx="855913" cy="914400"/>
          </a:xfrm>
          <a:prstGeom prst="rect">
            <a:avLst/>
          </a:prstGeom>
        </p:spPr>
      </p:pic>
      <p:pic>
        <p:nvPicPr>
          <p:cNvPr id="30" name="Picture 29" descr="soho.jpg"/>
          <p:cNvPicPr>
            <a:picLocks noChangeAspect="1"/>
          </p:cNvPicPr>
          <p:nvPr/>
        </p:nvPicPr>
        <p:blipFill>
          <a:blip r:embed="rId17"/>
          <a:srcRect l="10322" t="18780" r="12463" b="24309"/>
          <a:stretch>
            <a:fillRect/>
          </a:stretch>
        </p:blipFill>
        <p:spPr>
          <a:xfrm>
            <a:off x="6963221" y="3342396"/>
            <a:ext cx="1654629" cy="914400"/>
          </a:xfrm>
          <a:prstGeom prst="rect">
            <a:avLst/>
          </a:prstGeom>
        </p:spPr>
      </p:pic>
      <p:pic>
        <p:nvPicPr>
          <p:cNvPr id="31" name="Picture 30" descr="stereo.jp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20234" y="5099345"/>
            <a:ext cx="1628800" cy="916200"/>
          </a:xfrm>
          <a:prstGeom prst="rect">
            <a:avLst/>
          </a:prstGeom>
        </p:spPr>
      </p:pic>
      <p:pic>
        <p:nvPicPr>
          <p:cNvPr id="32" name="Picture 31" descr="trace.jp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901040" y="479809"/>
            <a:ext cx="864000" cy="914400"/>
          </a:xfrm>
          <a:prstGeom prst="rect">
            <a:avLst/>
          </a:prstGeom>
        </p:spPr>
      </p:pic>
      <p:pic>
        <p:nvPicPr>
          <p:cNvPr id="33" name="Picture 32" descr="vacuumtower.jp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507401" y="1995673"/>
            <a:ext cx="584871" cy="914400"/>
          </a:xfrm>
          <a:prstGeom prst="rect">
            <a:avLst/>
          </a:prstGeom>
        </p:spPr>
      </p:pic>
      <p:pic>
        <p:nvPicPr>
          <p:cNvPr id="34" name="Picture 33" descr="yohkoh.jp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204530" y="3352800"/>
            <a:ext cx="1417674" cy="9144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47520" y="1419042"/>
            <a:ext cx="1219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Big Bear Solar Obs.</a:t>
            </a:r>
            <a:endParaRPr 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1715004" y="1399875"/>
            <a:ext cx="1316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Evans Solar Telescope</a:t>
            </a:r>
            <a:endParaRPr 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3198256" y="1436958"/>
            <a:ext cx="1270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San Fernando Observatory</a:t>
            </a:r>
            <a:endParaRPr 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435705" y="2966626"/>
            <a:ext cx="1232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Kanzelhöhe Solar Obs.</a:t>
            </a:r>
            <a:endParaRPr 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1668657" y="2975894"/>
            <a:ext cx="1418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McMath Solar Telescope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3161175" y="2966624"/>
            <a:ext cx="1344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Vacuum Tower Telescope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389353" y="4533368"/>
            <a:ext cx="1659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Mauna Loa Solar Observatory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1937494" y="4533372"/>
            <a:ext cx="1436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Mt Wilson Solar Observatory</a:t>
            </a:r>
            <a:endParaRPr 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296652" y="5988868"/>
            <a:ext cx="1928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Osservatorio Astrofisico di Catania</a:t>
            </a:r>
            <a:endParaRPr 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2085821" y="5988871"/>
            <a:ext cx="1548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Observatoire du Pic du Midi</a:t>
            </a:r>
            <a:endParaRPr 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3578339" y="5998143"/>
            <a:ext cx="1687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Owens Valley Radio Observatory</a:t>
            </a:r>
            <a:endParaRPr lang="en-US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3541257" y="4505560"/>
            <a:ext cx="1622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Nançay Radio Observatory</a:t>
            </a:r>
            <a:endParaRPr lang="en-US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4996697" y="1455500"/>
            <a:ext cx="695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TRACE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4616620" y="2827564"/>
            <a:ext cx="1464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Hinode (Solar B)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284529" y="6153878"/>
            <a:ext cx="133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STEREO A &amp; B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5117210" y="4292333"/>
            <a:ext cx="1603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YOHKOH (Solar A)</a:t>
            </a:r>
            <a:endParaRPr lang="en-US" sz="1200" dirty="0"/>
          </a:p>
        </p:txBody>
      </p:sp>
      <p:sp>
        <p:nvSpPr>
          <p:cNvPr id="51" name="TextBox 50"/>
          <p:cNvSpPr txBox="1"/>
          <p:nvPr/>
        </p:nvSpPr>
        <p:spPr>
          <a:xfrm>
            <a:off x="6897110" y="1381334"/>
            <a:ext cx="1458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GOES – 14,15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406976" y="4283063"/>
            <a:ext cx="741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SOHO</a:t>
            </a:r>
            <a:endParaRPr lang="en-US" sz="1200" dirty="0"/>
          </a:p>
        </p:txBody>
      </p:sp>
      <p:sp>
        <p:nvSpPr>
          <p:cNvPr id="53" name="TextBox 52"/>
          <p:cNvSpPr txBox="1"/>
          <p:nvPr/>
        </p:nvSpPr>
        <p:spPr>
          <a:xfrm>
            <a:off x="6350160" y="2809022"/>
            <a:ext cx="584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SDO</a:t>
            </a:r>
            <a:endParaRPr lang="en-US" sz="1200" dirty="0"/>
          </a:p>
        </p:txBody>
      </p:sp>
      <p:sp>
        <p:nvSpPr>
          <p:cNvPr id="54" name="TextBox 53"/>
          <p:cNvSpPr txBox="1"/>
          <p:nvPr/>
        </p:nvSpPr>
        <p:spPr>
          <a:xfrm>
            <a:off x="7508949" y="2799751"/>
            <a:ext cx="815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RHESSI</a:t>
            </a:r>
            <a:endParaRPr lang="en-US" sz="1200" dirty="0"/>
          </a:p>
        </p:txBody>
      </p:sp>
      <p:pic>
        <p:nvPicPr>
          <p:cNvPr id="2" name="Picture 1" descr="756426main_iris_full_full.jp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882" y="4941763"/>
            <a:ext cx="1780337" cy="1185181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6996673" y="6206019"/>
            <a:ext cx="133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IRIS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Browser for XRT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5" name="Picture 4" descr="Screen shot 2012-05-21 at 6.09.39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68" y="1130299"/>
            <a:ext cx="7442731" cy="4576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Browser for XRT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8" name="Picture 7" descr="Screen shot 2012-05-21 at 6.24.30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802" y="990600"/>
            <a:ext cx="4429148" cy="4851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Browser for XRT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8" name="Picture 7" descr="Screen shot 2012-05-21 at 6.12.37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100" y="947454"/>
            <a:ext cx="4575174" cy="4996146"/>
          </a:xfrm>
          <a:prstGeom prst="rect">
            <a:avLst/>
          </a:prstGeom>
        </p:spPr>
      </p:pic>
      <p:pic>
        <p:nvPicPr>
          <p:cNvPr id="11" name="Picture 10" descr="Screen shot 2012-05-21 at 6.29.56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1949450"/>
            <a:ext cx="3492500" cy="3187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Browser for XRT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9" name="Picture 8" descr="Screen shot 2012-05-22 at 11.49.54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000" y="1142086"/>
            <a:ext cx="3575050" cy="46046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Browser for XRT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12" name="Picture 11" descr="Screen shot 2012-05-22 at 12.10.59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7600" y="1043053"/>
            <a:ext cx="4274741" cy="46846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Browser for XRT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10" name="Picture 9" descr="Screen shot 2012-05-22 at 12.07.12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6012" y="1054100"/>
            <a:ext cx="4341187" cy="47550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Browser for XRT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9" name="Picture 8" descr="Screen shot 2012-05-22 at 12.01.34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7600" y="1053066"/>
            <a:ext cx="4273550" cy="47000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Browser for XRT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9" name="Picture 8" descr="Screen shot 2012-05-21 at 5.44.56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00" y="1460500"/>
            <a:ext cx="78486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9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Browser for XRT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6" name="Picture 5" descr="Screen Shot 2017-06-08 at 1.50.4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244" y="1095076"/>
            <a:ext cx="3374026" cy="48380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Browser for XRT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5" name="Picture 4" descr="Screen shot 2012-05-22 at 3.33.14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1028700"/>
            <a:ext cx="7238999" cy="482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BS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70" y="476829"/>
            <a:ext cx="914400" cy="914400"/>
          </a:xfrm>
          <a:prstGeom prst="rect">
            <a:avLst/>
          </a:prstGeom>
        </p:spPr>
      </p:pic>
      <p:pic>
        <p:nvPicPr>
          <p:cNvPr id="13" name="Picture 12" descr="goes1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324" y="381000"/>
            <a:ext cx="2341418" cy="914400"/>
          </a:xfrm>
          <a:prstGeom prst="rect">
            <a:avLst/>
          </a:prstGeom>
        </p:spPr>
      </p:pic>
      <p:pic>
        <p:nvPicPr>
          <p:cNvPr id="15" name="Picture 14" descr="hinod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234" y="1860681"/>
            <a:ext cx="1356677" cy="914400"/>
          </a:xfrm>
          <a:prstGeom prst="rect">
            <a:avLst/>
          </a:prstGeom>
        </p:spPr>
      </p:pic>
      <p:pic>
        <p:nvPicPr>
          <p:cNvPr id="16" name="Picture 15" descr="johnevans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457200"/>
            <a:ext cx="1217570" cy="914400"/>
          </a:xfrm>
          <a:prstGeom prst="rect">
            <a:avLst/>
          </a:prstGeom>
        </p:spPr>
      </p:pic>
      <p:pic>
        <p:nvPicPr>
          <p:cNvPr id="17" name="Picture 16" descr="kanz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910" y="1989339"/>
            <a:ext cx="685800" cy="914400"/>
          </a:xfrm>
          <a:prstGeom prst="rect">
            <a:avLst/>
          </a:prstGeom>
        </p:spPr>
      </p:pic>
      <p:pic>
        <p:nvPicPr>
          <p:cNvPr id="18" name="Picture 17" descr="mcmath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8048" y="1996574"/>
            <a:ext cx="1390280" cy="914400"/>
          </a:xfrm>
          <a:prstGeom prst="rect">
            <a:avLst/>
          </a:prstGeom>
        </p:spPr>
      </p:pic>
      <p:pic>
        <p:nvPicPr>
          <p:cNvPr id="19" name="Picture 18" descr="mlso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119" y="3603104"/>
            <a:ext cx="1395217" cy="914400"/>
          </a:xfrm>
          <a:prstGeom prst="rect">
            <a:avLst/>
          </a:prstGeom>
        </p:spPr>
      </p:pic>
      <p:pic>
        <p:nvPicPr>
          <p:cNvPr id="21" name="Picture 20" descr="mtwilson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6386" y="3566026"/>
            <a:ext cx="967740" cy="914400"/>
          </a:xfrm>
          <a:prstGeom prst="rect">
            <a:avLst/>
          </a:prstGeom>
        </p:spPr>
      </p:pic>
      <p:pic>
        <p:nvPicPr>
          <p:cNvPr id="23" name="Picture 22" descr="nancay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8010" y="3584568"/>
            <a:ext cx="1219200" cy="914400"/>
          </a:xfrm>
          <a:prstGeom prst="rect">
            <a:avLst/>
          </a:prstGeom>
        </p:spPr>
      </p:pic>
      <p:pic>
        <p:nvPicPr>
          <p:cNvPr id="24" name="Picture 23" descr="oact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712" y="5113765"/>
            <a:ext cx="1411165" cy="914400"/>
          </a:xfrm>
          <a:prstGeom prst="rect">
            <a:avLst/>
          </a:prstGeom>
        </p:spPr>
      </p:pic>
      <p:pic>
        <p:nvPicPr>
          <p:cNvPr id="25" name="Picture 24" descr="ovro.jpg"/>
          <p:cNvPicPr>
            <a:picLocks noChangeAspect="1"/>
          </p:cNvPicPr>
          <p:nvPr/>
        </p:nvPicPr>
        <p:blipFill>
          <a:blip r:embed="rId12"/>
          <a:srcRect l="43907"/>
          <a:stretch>
            <a:fillRect/>
          </a:stretch>
        </p:blipFill>
        <p:spPr>
          <a:xfrm>
            <a:off x="3873999" y="5076687"/>
            <a:ext cx="1052213" cy="914400"/>
          </a:xfrm>
          <a:prstGeom prst="rect">
            <a:avLst/>
          </a:prstGeom>
        </p:spPr>
      </p:pic>
      <p:pic>
        <p:nvPicPr>
          <p:cNvPr id="26" name="Picture 25" descr="picu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24308" y="5085957"/>
            <a:ext cx="1372458" cy="914400"/>
          </a:xfrm>
          <a:prstGeom prst="rect">
            <a:avLst/>
          </a:prstGeom>
        </p:spPr>
      </p:pic>
      <p:pic>
        <p:nvPicPr>
          <p:cNvPr id="27" name="Picture 26" descr="rhessi.gif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97237" y="1802790"/>
            <a:ext cx="1610686" cy="914400"/>
          </a:xfrm>
          <a:prstGeom prst="rect">
            <a:avLst/>
          </a:prstGeom>
        </p:spPr>
      </p:pic>
      <p:pic>
        <p:nvPicPr>
          <p:cNvPr id="28" name="Picture 27" descr="sanfernan.jp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33180" y="470539"/>
            <a:ext cx="1199213" cy="914400"/>
          </a:xfrm>
          <a:prstGeom prst="rect">
            <a:avLst/>
          </a:prstGeom>
        </p:spPr>
      </p:pic>
      <p:pic>
        <p:nvPicPr>
          <p:cNvPr id="29" name="Picture 28" descr="sdo.jp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32390" y="1885557"/>
            <a:ext cx="855913" cy="914400"/>
          </a:xfrm>
          <a:prstGeom prst="rect">
            <a:avLst/>
          </a:prstGeom>
        </p:spPr>
      </p:pic>
      <p:pic>
        <p:nvPicPr>
          <p:cNvPr id="30" name="Picture 29" descr="soho.jpg"/>
          <p:cNvPicPr>
            <a:picLocks noChangeAspect="1"/>
          </p:cNvPicPr>
          <p:nvPr/>
        </p:nvPicPr>
        <p:blipFill>
          <a:blip r:embed="rId17"/>
          <a:srcRect l="10322" t="18780" r="12463" b="24309"/>
          <a:stretch>
            <a:fillRect/>
          </a:stretch>
        </p:blipFill>
        <p:spPr>
          <a:xfrm>
            <a:off x="6963221" y="3342396"/>
            <a:ext cx="1654629" cy="914400"/>
          </a:xfrm>
          <a:prstGeom prst="rect">
            <a:avLst/>
          </a:prstGeom>
        </p:spPr>
      </p:pic>
      <p:pic>
        <p:nvPicPr>
          <p:cNvPr id="31" name="Picture 30" descr="stereo.jp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10439" y="4798568"/>
            <a:ext cx="2438400" cy="1371600"/>
          </a:xfrm>
          <a:prstGeom prst="rect">
            <a:avLst/>
          </a:prstGeom>
        </p:spPr>
      </p:pic>
      <p:pic>
        <p:nvPicPr>
          <p:cNvPr id="32" name="Picture 31" descr="trace.jp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901040" y="479809"/>
            <a:ext cx="864000" cy="914400"/>
          </a:xfrm>
          <a:prstGeom prst="rect">
            <a:avLst/>
          </a:prstGeom>
        </p:spPr>
      </p:pic>
      <p:pic>
        <p:nvPicPr>
          <p:cNvPr id="33" name="Picture 32" descr="vacuumtower.jp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507401" y="1995673"/>
            <a:ext cx="584871" cy="914400"/>
          </a:xfrm>
          <a:prstGeom prst="rect">
            <a:avLst/>
          </a:prstGeom>
        </p:spPr>
      </p:pic>
      <p:pic>
        <p:nvPicPr>
          <p:cNvPr id="34" name="Picture 33" descr="yohkoh.jp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204530" y="3352800"/>
            <a:ext cx="1417674" cy="9144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47520" y="1419042"/>
            <a:ext cx="1219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Big Bear Solar Obs.</a:t>
            </a:r>
            <a:endParaRPr 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1715004" y="1399875"/>
            <a:ext cx="1316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Evans Solar Telescope</a:t>
            </a:r>
            <a:endParaRPr 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3198256" y="1436958"/>
            <a:ext cx="1270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San Fernando Observatory</a:t>
            </a:r>
            <a:endParaRPr 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435705" y="2966626"/>
            <a:ext cx="1232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Kanzelhöhe Solar Obs.</a:t>
            </a:r>
            <a:endParaRPr 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1668657" y="2975894"/>
            <a:ext cx="1418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McMath Solar Telescope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3161175" y="2966624"/>
            <a:ext cx="1344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Vacuum Tower Telescope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389353" y="4533368"/>
            <a:ext cx="1659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Mauna Loa Solar Observatory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1937494" y="4533372"/>
            <a:ext cx="1436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Mt Wilson Solar Observatory</a:t>
            </a:r>
            <a:endParaRPr 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296652" y="5988868"/>
            <a:ext cx="1928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Osservatorio Astrofisico di Catania</a:t>
            </a:r>
            <a:endParaRPr 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2085821" y="5988871"/>
            <a:ext cx="1548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Observatoire du Pic du Midi</a:t>
            </a:r>
            <a:endParaRPr 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3578339" y="5998143"/>
            <a:ext cx="1687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Owens Valley Radio Observatory</a:t>
            </a:r>
            <a:endParaRPr lang="en-US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3541257" y="4505560"/>
            <a:ext cx="1622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Nançay Radio Observatory</a:t>
            </a:r>
            <a:endParaRPr lang="en-US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4996697" y="1455500"/>
            <a:ext cx="695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TRACE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4616620" y="2827564"/>
            <a:ext cx="1464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Hinode (Solar B)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220377" y="6165017"/>
            <a:ext cx="133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STEREO A &amp; B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5117210" y="4292333"/>
            <a:ext cx="1603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YOHKOH (Solar A)</a:t>
            </a:r>
            <a:endParaRPr lang="en-US" sz="1200" dirty="0"/>
          </a:p>
        </p:txBody>
      </p:sp>
      <p:sp>
        <p:nvSpPr>
          <p:cNvPr id="51" name="TextBox 50"/>
          <p:cNvSpPr txBox="1"/>
          <p:nvPr/>
        </p:nvSpPr>
        <p:spPr>
          <a:xfrm>
            <a:off x="6897111" y="1381334"/>
            <a:ext cx="1084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GOES – 12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406976" y="4283063"/>
            <a:ext cx="741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SOHO</a:t>
            </a:r>
            <a:endParaRPr lang="en-US" sz="1200" dirty="0"/>
          </a:p>
        </p:txBody>
      </p:sp>
      <p:sp>
        <p:nvSpPr>
          <p:cNvPr id="53" name="TextBox 52"/>
          <p:cNvSpPr txBox="1"/>
          <p:nvPr/>
        </p:nvSpPr>
        <p:spPr>
          <a:xfrm>
            <a:off x="6350160" y="2809022"/>
            <a:ext cx="584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SDO</a:t>
            </a:r>
            <a:endParaRPr lang="en-US" sz="1200" dirty="0"/>
          </a:p>
        </p:txBody>
      </p:sp>
      <p:sp>
        <p:nvSpPr>
          <p:cNvPr id="54" name="TextBox 53"/>
          <p:cNvSpPr txBox="1"/>
          <p:nvPr/>
        </p:nvSpPr>
        <p:spPr>
          <a:xfrm>
            <a:off x="7508949" y="2799751"/>
            <a:ext cx="815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RHESSI</a:t>
            </a:r>
            <a:endParaRPr lang="en-US" sz="1200" dirty="0"/>
          </a:p>
        </p:txBody>
      </p:sp>
      <p:pic>
        <p:nvPicPr>
          <p:cNvPr id="3" name="Picture 2" descr="HiC_Rocket.jp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18" y="479014"/>
            <a:ext cx="3943526" cy="5915288"/>
          </a:xfrm>
          <a:prstGeom prst="rect">
            <a:avLst/>
          </a:prstGeom>
        </p:spPr>
      </p:pic>
      <p:pic>
        <p:nvPicPr>
          <p:cNvPr id="2" name="Picture 1" descr="IRIS_Spacecraft.jp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550" y="679532"/>
            <a:ext cx="5643923" cy="341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65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Browser for XRT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8" name="Picture 7" descr="Screen shot 2012-05-22 at 5.29.16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600" y="996950"/>
            <a:ext cx="5549900" cy="50575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Browser for XRT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9" name="Picture 8" descr="Screen shot 2012-05-22 at 5.47.15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866" y="965200"/>
            <a:ext cx="4880133" cy="4870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Browser for XRT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5" name="Picture 4" descr="Screen shot 2012-05-22 at 5.51.49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449" y="1085850"/>
            <a:ext cx="5865017" cy="4832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Searching for IRIS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3" name="Picture 2" descr="Screen Shot 2016-06-14 at 1.29.2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44" y="1069430"/>
            <a:ext cx="8224771" cy="414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1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Searching for IRIS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4" name="Picture 3" descr="Screen Shot 2016-06-14 at 1.31.5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269" y="1038502"/>
            <a:ext cx="5392259" cy="481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10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936" y="508086"/>
            <a:ext cx="8183880" cy="1051560"/>
          </a:xfrm>
        </p:spPr>
        <p:txBody>
          <a:bodyPr>
            <a:normAutofit fontScale="90000"/>
          </a:bodyPr>
          <a:lstStyle/>
          <a:p>
            <a:r>
              <a:rPr lang="en-US" dirty="0"/>
              <a:t>Searching for IRIS Data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2488" y="1024869"/>
            <a:ext cx="1949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IDL&gt;iris_xfiles</a:t>
            </a:r>
            <a:endParaRPr lang="en-US" dirty="0"/>
          </a:p>
        </p:txBody>
      </p:sp>
      <p:pic>
        <p:nvPicPr>
          <p:cNvPr id="5" name="Picture 4" descr="Screen Shot 2017-06-02 at 3.37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036" y="1118548"/>
            <a:ext cx="4485882" cy="48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740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Searching for IRIS Data (Cont.)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6" name="Picture 5" descr="Screen Shot 2016-06-14 at 2.48.4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51" y="1381347"/>
            <a:ext cx="3231936" cy="4488983"/>
          </a:xfrm>
          <a:prstGeom prst="rect">
            <a:avLst/>
          </a:prstGeom>
        </p:spPr>
      </p:pic>
      <p:pic>
        <p:nvPicPr>
          <p:cNvPr id="8" name="Picture 7" descr="Screen Shot 2016-06-14 at 2.49.2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782" y="958032"/>
            <a:ext cx="3999631" cy="2637595"/>
          </a:xfrm>
          <a:prstGeom prst="rect">
            <a:avLst/>
          </a:prstGeom>
        </p:spPr>
      </p:pic>
      <p:pic>
        <p:nvPicPr>
          <p:cNvPr id="9" name="Picture 8" descr="Screen Shot 2016-06-14 at 2.49.33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20" y="3542488"/>
            <a:ext cx="2510544" cy="23448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438308" y="439326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Raster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50177" y="2611338"/>
            <a:ext cx="544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SJI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4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Local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6000" y="1485900"/>
            <a:ext cx="7200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An example path to get AIA data:</a:t>
            </a:r>
          </a:p>
          <a:p>
            <a:r>
              <a:rPr lang="en-US" sz="2000" dirty="0" smtClean="0"/>
              <a:t>	/data/SDO/AIA/level1/2012/04/28/H1700 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977900" y="3599900"/>
            <a:ext cx="7200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An example path to get XRT data:</a:t>
            </a:r>
          </a:p>
          <a:p>
            <a:r>
              <a:rPr lang="en-US" sz="2000" dirty="0" smtClean="0"/>
              <a:t>	/archive/hinode/xrt/level0/2010/09/06/H0300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952500" y="2768600"/>
            <a:ext cx="7200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Could also get HMI or EVE data under /data/SDO 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996608" y="4632353"/>
            <a:ext cx="7200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An example path to get IRIS data: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/data/IRIS/level2_nrt/2016/06/14/20160614…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Virtual Solar Observatory (VSO)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538" y="1254716"/>
            <a:ext cx="3507722" cy="438912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Tool to acquire solar data sets</a:t>
            </a:r>
          </a:p>
          <a:p>
            <a:r>
              <a:rPr lang="en-US" dirty="0" smtClean="0"/>
              <a:t>Web or IDL interfaces to search and download data</a:t>
            </a:r>
          </a:p>
          <a:p>
            <a:r>
              <a:rPr lang="en-US" dirty="0" smtClean="0"/>
              <a:t>Many different types of data from many different instruments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9" name="Picture 8" descr="Screen shot 2012-01-31 at 1.05.10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774" y="1416024"/>
            <a:ext cx="5215873" cy="33613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42545" y="5122210"/>
            <a:ext cx="4575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4"/>
              </a:rPr>
              <a:t>http://</a:t>
            </a:r>
            <a:r>
              <a:rPr lang="en-US" dirty="0" err="1" smtClean="0">
                <a:hlinkClick r:id="rId4"/>
              </a:rPr>
              <a:t>sdac.virtualsolar.org/cgi/search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VSO Example Search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11" name="Picture 10" descr="VSO_ExSearch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287" y="1221596"/>
            <a:ext cx="6579647" cy="402318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27816" y="1278208"/>
            <a:ext cx="14927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Search by:</a:t>
            </a:r>
          </a:p>
          <a:p>
            <a:endParaRPr lang="en-US" dirty="0" smtClean="0"/>
          </a:p>
          <a:p>
            <a:r>
              <a:rPr lang="en-US" dirty="0" smtClean="0"/>
              <a:t>Date/Time and Instrument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BS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70" y="476829"/>
            <a:ext cx="914400" cy="914400"/>
          </a:xfrm>
          <a:prstGeom prst="rect">
            <a:avLst/>
          </a:prstGeom>
        </p:spPr>
      </p:pic>
      <p:pic>
        <p:nvPicPr>
          <p:cNvPr id="13" name="Picture 12" descr="goes1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324" y="381000"/>
            <a:ext cx="2341418" cy="914400"/>
          </a:xfrm>
          <a:prstGeom prst="rect">
            <a:avLst/>
          </a:prstGeom>
        </p:spPr>
      </p:pic>
      <p:pic>
        <p:nvPicPr>
          <p:cNvPr id="15" name="Picture 14" descr="hinod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234" y="1860681"/>
            <a:ext cx="1356677" cy="914400"/>
          </a:xfrm>
          <a:prstGeom prst="rect">
            <a:avLst/>
          </a:prstGeom>
        </p:spPr>
      </p:pic>
      <p:pic>
        <p:nvPicPr>
          <p:cNvPr id="16" name="Picture 15" descr="johnevans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457200"/>
            <a:ext cx="1217570" cy="914400"/>
          </a:xfrm>
          <a:prstGeom prst="rect">
            <a:avLst/>
          </a:prstGeom>
        </p:spPr>
      </p:pic>
      <p:pic>
        <p:nvPicPr>
          <p:cNvPr id="17" name="Picture 16" descr="kanz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910" y="1989339"/>
            <a:ext cx="685800" cy="914400"/>
          </a:xfrm>
          <a:prstGeom prst="rect">
            <a:avLst/>
          </a:prstGeom>
        </p:spPr>
      </p:pic>
      <p:pic>
        <p:nvPicPr>
          <p:cNvPr id="18" name="Picture 17" descr="mcmath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8048" y="1996574"/>
            <a:ext cx="1390280" cy="914400"/>
          </a:xfrm>
          <a:prstGeom prst="rect">
            <a:avLst/>
          </a:prstGeom>
        </p:spPr>
      </p:pic>
      <p:pic>
        <p:nvPicPr>
          <p:cNvPr id="19" name="Picture 18" descr="mlso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119" y="3603104"/>
            <a:ext cx="1395217" cy="914400"/>
          </a:xfrm>
          <a:prstGeom prst="rect">
            <a:avLst/>
          </a:prstGeom>
        </p:spPr>
      </p:pic>
      <p:pic>
        <p:nvPicPr>
          <p:cNvPr id="21" name="Picture 20" descr="mtwilson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6386" y="3566026"/>
            <a:ext cx="967740" cy="914400"/>
          </a:xfrm>
          <a:prstGeom prst="rect">
            <a:avLst/>
          </a:prstGeom>
        </p:spPr>
      </p:pic>
      <p:pic>
        <p:nvPicPr>
          <p:cNvPr id="23" name="Picture 22" descr="nancay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8010" y="3584568"/>
            <a:ext cx="1219200" cy="914400"/>
          </a:xfrm>
          <a:prstGeom prst="rect">
            <a:avLst/>
          </a:prstGeom>
        </p:spPr>
      </p:pic>
      <p:pic>
        <p:nvPicPr>
          <p:cNvPr id="24" name="Picture 23" descr="oact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712" y="5113765"/>
            <a:ext cx="1411165" cy="914400"/>
          </a:xfrm>
          <a:prstGeom prst="rect">
            <a:avLst/>
          </a:prstGeom>
        </p:spPr>
      </p:pic>
      <p:pic>
        <p:nvPicPr>
          <p:cNvPr id="25" name="Picture 24" descr="ovro.jpg"/>
          <p:cNvPicPr>
            <a:picLocks noChangeAspect="1"/>
          </p:cNvPicPr>
          <p:nvPr/>
        </p:nvPicPr>
        <p:blipFill>
          <a:blip r:embed="rId12"/>
          <a:srcRect l="43907"/>
          <a:stretch>
            <a:fillRect/>
          </a:stretch>
        </p:blipFill>
        <p:spPr>
          <a:xfrm>
            <a:off x="3873999" y="5076687"/>
            <a:ext cx="1052213" cy="914400"/>
          </a:xfrm>
          <a:prstGeom prst="rect">
            <a:avLst/>
          </a:prstGeom>
        </p:spPr>
      </p:pic>
      <p:pic>
        <p:nvPicPr>
          <p:cNvPr id="26" name="Picture 25" descr="picu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24308" y="5085957"/>
            <a:ext cx="1372458" cy="914400"/>
          </a:xfrm>
          <a:prstGeom prst="rect">
            <a:avLst/>
          </a:prstGeom>
        </p:spPr>
      </p:pic>
      <p:pic>
        <p:nvPicPr>
          <p:cNvPr id="27" name="Picture 26" descr="rhessi.gif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97237" y="1802790"/>
            <a:ext cx="1610686" cy="914400"/>
          </a:xfrm>
          <a:prstGeom prst="rect">
            <a:avLst/>
          </a:prstGeom>
        </p:spPr>
      </p:pic>
      <p:pic>
        <p:nvPicPr>
          <p:cNvPr id="28" name="Picture 27" descr="sanfernan.jp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33180" y="470539"/>
            <a:ext cx="1199213" cy="914400"/>
          </a:xfrm>
          <a:prstGeom prst="rect">
            <a:avLst/>
          </a:prstGeom>
        </p:spPr>
      </p:pic>
      <p:pic>
        <p:nvPicPr>
          <p:cNvPr id="29" name="Picture 28" descr="sdo.jp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32390" y="1885557"/>
            <a:ext cx="855913" cy="914400"/>
          </a:xfrm>
          <a:prstGeom prst="rect">
            <a:avLst/>
          </a:prstGeom>
        </p:spPr>
      </p:pic>
      <p:pic>
        <p:nvPicPr>
          <p:cNvPr id="30" name="Picture 29" descr="soho.jpg"/>
          <p:cNvPicPr>
            <a:picLocks noChangeAspect="1"/>
          </p:cNvPicPr>
          <p:nvPr/>
        </p:nvPicPr>
        <p:blipFill>
          <a:blip r:embed="rId17"/>
          <a:srcRect l="10322" t="18780" r="12463" b="24309"/>
          <a:stretch>
            <a:fillRect/>
          </a:stretch>
        </p:blipFill>
        <p:spPr>
          <a:xfrm>
            <a:off x="6963221" y="3342396"/>
            <a:ext cx="1654629" cy="914400"/>
          </a:xfrm>
          <a:prstGeom prst="rect">
            <a:avLst/>
          </a:prstGeom>
        </p:spPr>
      </p:pic>
      <p:pic>
        <p:nvPicPr>
          <p:cNvPr id="31" name="Picture 30" descr="stereo.jp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10439" y="4798568"/>
            <a:ext cx="2438400" cy="1371600"/>
          </a:xfrm>
          <a:prstGeom prst="rect">
            <a:avLst/>
          </a:prstGeom>
        </p:spPr>
      </p:pic>
      <p:pic>
        <p:nvPicPr>
          <p:cNvPr id="32" name="Picture 31" descr="trace.jp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901040" y="479809"/>
            <a:ext cx="864000" cy="914400"/>
          </a:xfrm>
          <a:prstGeom prst="rect">
            <a:avLst/>
          </a:prstGeom>
        </p:spPr>
      </p:pic>
      <p:pic>
        <p:nvPicPr>
          <p:cNvPr id="33" name="Picture 32" descr="vacuumtower.jp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507401" y="1995673"/>
            <a:ext cx="584871" cy="914400"/>
          </a:xfrm>
          <a:prstGeom prst="rect">
            <a:avLst/>
          </a:prstGeom>
        </p:spPr>
      </p:pic>
      <p:pic>
        <p:nvPicPr>
          <p:cNvPr id="34" name="Picture 33" descr="yohkoh.jp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204530" y="3352800"/>
            <a:ext cx="1417674" cy="9144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47520" y="1419042"/>
            <a:ext cx="1219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Big Bear Solar Obs.</a:t>
            </a:r>
            <a:endParaRPr 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1715004" y="1399875"/>
            <a:ext cx="1316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Evans Solar Telescope</a:t>
            </a:r>
            <a:endParaRPr 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3198256" y="1436958"/>
            <a:ext cx="1270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San Fernando Observatory</a:t>
            </a:r>
            <a:endParaRPr 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435705" y="2966626"/>
            <a:ext cx="1232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Kanzelhöhe Solar Obs.</a:t>
            </a:r>
            <a:endParaRPr 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1668657" y="2975894"/>
            <a:ext cx="1418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McMath Solar Telescope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3161175" y="2966624"/>
            <a:ext cx="1344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Vacuum Tower Telescope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389353" y="4533368"/>
            <a:ext cx="1659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Mauna Loa Solar Observatory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1937494" y="4533372"/>
            <a:ext cx="1436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Mt Wilson Solar Observatory</a:t>
            </a:r>
            <a:endParaRPr 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296652" y="5988868"/>
            <a:ext cx="1928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Osservatorio Astrofisico di Catania</a:t>
            </a:r>
            <a:endParaRPr 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2085821" y="5988871"/>
            <a:ext cx="1548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Observatoire du Pic du Midi</a:t>
            </a:r>
            <a:endParaRPr 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3578339" y="5998143"/>
            <a:ext cx="1687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Owens Valley Radio Observatory</a:t>
            </a:r>
            <a:endParaRPr lang="en-US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3541257" y="4505560"/>
            <a:ext cx="1622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Nançay Radio Observatory</a:t>
            </a:r>
            <a:endParaRPr lang="en-US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4996697" y="1455500"/>
            <a:ext cx="695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TRACE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4616620" y="2827564"/>
            <a:ext cx="1464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Hinode (Solar B)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220377" y="6165017"/>
            <a:ext cx="133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STEREO A &amp; B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5117210" y="4292333"/>
            <a:ext cx="1603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YOHKOH (Solar A)</a:t>
            </a:r>
            <a:endParaRPr lang="en-US" sz="1200" dirty="0"/>
          </a:p>
        </p:txBody>
      </p:sp>
      <p:sp>
        <p:nvSpPr>
          <p:cNvPr id="51" name="TextBox 50"/>
          <p:cNvSpPr txBox="1"/>
          <p:nvPr/>
        </p:nvSpPr>
        <p:spPr>
          <a:xfrm>
            <a:off x="6897111" y="1381334"/>
            <a:ext cx="1084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GOES – 12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406976" y="4283063"/>
            <a:ext cx="741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SOHO</a:t>
            </a:r>
            <a:endParaRPr lang="en-US" sz="1200" dirty="0"/>
          </a:p>
        </p:txBody>
      </p:sp>
      <p:sp>
        <p:nvSpPr>
          <p:cNvPr id="53" name="TextBox 52"/>
          <p:cNvSpPr txBox="1"/>
          <p:nvPr/>
        </p:nvSpPr>
        <p:spPr>
          <a:xfrm>
            <a:off x="6350160" y="2809022"/>
            <a:ext cx="584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SDO</a:t>
            </a:r>
            <a:endParaRPr lang="en-US" sz="1200" dirty="0"/>
          </a:p>
        </p:txBody>
      </p:sp>
      <p:sp>
        <p:nvSpPr>
          <p:cNvPr id="54" name="TextBox 53"/>
          <p:cNvSpPr txBox="1"/>
          <p:nvPr/>
        </p:nvSpPr>
        <p:spPr>
          <a:xfrm>
            <a:off x="7508949" y="2799751"/>
            <a:ext cx="815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RHESSI</a:t>
            </a:r>
            <a:endParaRPr lang="en-US" sz="1200" dirty="0"/>
          </a:p>
        </p:txBody>
      </p:sp>
      <p:pic>
        <p:nvPicPr>
          <p:cNvPr id="3" name="Picture 2" descr="HiC_Rocket.jp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18" y="479014"/>
            <a:ext cx="3943526" cy="5915288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5522802" y="5228082"/>
            <a:ext cx="633507" cy="1015663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  <a:latin typeface="Zapf Dingbats"/>
                <a:ea typeface="Zapf Dingbats"/>
                <a:cs typeface="Zapf Dingbats"/>
              </a:rPr>
              <a:t>✗</a:t>
            </a:r>
            <a:endParaRPr lang="en-US" sz="6000" dirty="0">
              <a:solidFill>
                <a:srgbClr val="FF0000"/>
              </a:solidFill>
            </a:endParaRPr>
          </a:p>
        </p:txBody>
      </p:sp>
      <p:pic>
        <p:nvPicPr>
          <p:cNvPr id="2" name="Picture 1" descr="IRIS_Spacecraft.jp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550" y="679532"/>
            <a:ext cx="5643923" cy="341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73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VSO Example Search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9" name="Picture 8" descr="VSO_ExSearch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43" y="1020181"/>
            <a:ext cx="7029318" cy="47960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VSO Example Search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10" name="Picture 9" descr="VSO_ExSearch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160" y="1196080"/>
            <a:ext cx="7104203" cy="44425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VSO Example Search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10" name="Picture 9" descr="VSO_ExSearch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32" y="1278207"/>
            <a:ext cx="8003568" cy="40379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VSO IDL Interface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2526" y="4461365"/>
            <a:ext cx="6045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Search Data: </a:t>
            </a:r>
            <a:r>
              <a:rPr lang="en-US" sz="1400" dirty="0" smtClean="0">
                <a:hlinkClick r:id="rId3"/>
              </a:rPr>
              <a:t>http://</a:t>
            </a:r>
            <a:r>
              <a:rPr lang="en-US" sz="1400" dirty="0" err="1" smtClean="0">
                <a:hlinkClick r:id="rId3"/>
              </a:rPr>
              <a:t>docs.virtualsolar.org/wiki/VsoIDL/VsoSearch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653370" y="4852966"/>
            <a:ext cx="5521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Get Data: </a:t>
            </a:r>
            <a:r>
              <a:rPr lang="en-US" sz="1400" dirty="0" smtClean="0">
                <a:hlinkClick r:id="rId4"/>
              </a:rPr>
              <a:t>http://</a:t>
            </a:r>
            <a:r>
              <a:rPr lang="en-US" sz="1400" dirty="0" err="1" smtClean="0">
                <a:hlinkClick r:id="rId4"/>
              </a:rPr>
              <a:t>docs.virtualsolar.org/wiki/VsoIDL/VsoGet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626782" y="1302948"/>
            <a:ext cx="3505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IDL&gt; search_var = vso_search()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622487" y="1570815"/>
            <a:ext cx="3822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IDL&gt; get_var = vso_get(search_var)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2119504" y="3917089"/>
            <a:ext cx="4824575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Helpful links for syntax and functionality 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26782" y="2201826"/>
            <a:ext cx="79502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Example:</a:t>
            </a:r>
          </a:p>
          <a:p>
            <a:endParaRPr lang="en-US" sz="1200" dirty="0" smtClean="0"/>
          </a:p>
          <a:p>
            <a:endParaRPr lang="en-US" sz="1200" dirty="0" smtClean="0"/>
          </a:p>
          <a:p>
            <a:r>
              <a:rPr lang="en-US" sz="1100" dirty="0" smtClean="0"/>
              <a:t>IDL&gt; aia_data = vso_search(date='2012/1/27T00:00 - 2012/1/27T00:01’, inst='aia', wave='171 Angstrom')</a:t>
            </a:r>
          </a:p>
          <a:p>
            <a:endParaRPr lang="en-US" sz="1100" dirty="0" smtClean="0"/>
          </a:p>
          <a:p>
            <a:r>
              <a:rPr lang="en-US" sz="1100" dirty="0" smtClean="0"/>
              <a:t>IDL&gt; dl_aia = get_var(aia_data, out_dir=‘/home/</a:t>
            </a:r>
            <a:r>
              <a:rPr lang="en-US" sz="1100" dirty="0" err="1" smtClean="0"/>
              <a:t>jakubprchlik</a:t>
            </a:r>
            <a:r>
              <a:rPr lang="en-US" sz="1100" dirty="0" smtClean="0"/>
              <a:t>/vso_data/’)</a:t>
            </a:r>
            <a:endParaRPr lang="en-US" sz="1200" dirty="0" smtClean="0"/>
          </a:p>
          <a:p>
            <a:endParaRPr lang="en-US" sz="1200" dirty="0" smtClean="0"/>
          </a:p>
          <a:p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VSO python Interface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8796" y="4441926"/>
            <a:ext cx="7710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Sunpy</a:t>
            </a:r>
            <a:r>
              <a:rPr lang="en-US" sz="1400" dirty="0" smtClean="0"/>
              <a:t> (example 1) :</a:t>
            </a:r>
          </a:p>
          <a:p>
            <a:r>
              <a:rPr lang="en-US" sz="1400" dirty="0" smtClean="0"/>
              <a:t> </a:t>
            </a:r>
            <a:r>
              <a:rPr lang="en-US" sz="1400" dirty="0">
                <a:solidFill>
                  <a:srgbClr val="008000"/>
                </a:solidFill>
              </a:rPr>
              <a:t>http://</a:t>
            </a:r>
            <a:r>
              <a:rPr lang="en-US" sz="1400" dirty="0" err="1">
                <a:solidFill>
                  <a:srgbClr val="008000"/>
                </a:solidFill>
              </a:rPr>
              <a:t>docs.sunpy.org</a:t>
            </a:r>
            <a:r>
              <a:rPr lang="en-US" sz="1400" dirty="0">
                <a:solidFill>
                  <a:srgbClr val="008000"/>
                </a:solidFill>
              </a:rPr>
              <a:t>/en/stable/guide/</a:t>
            </a:r>
            <a:r>
              <a:rPr lang="en-US" sz="1400" dirty="0" err="1">
                <a:solidFill>
                  <a:srgbClr val="008000"/>
                </a:solidFill>
              </a:rPr>
              <a:t>acquiring_data</a:t>
            </a:r>
            <a:r>
              <a:rPr lang="en-US" sz="1400" dirty="0">
                <a:solidFill>
                  <a:srgbClr val="008000"/>
                </a:solidFill>
              </a:rPr>
              <a:t>/</a:t>
            </a:r>
            <a:r>
              <a:rPr lang="en-US" sz="1400" dirty="0" err="1">
                <a:solidFill>
                  <a:srgbClr val="008000"/>
                </a:solidFill>
              </a:rPr>
              <a:t>vso.html?highlight</a:t>
            </a:r>
            <a:r>
              <a:rPr lang="en-US" sz="1400" dirty="0">
                <a:solidFill>
                  <a:srgbClr val="008000"/>
                </a:solidFill>
              </a:rPr>
              <a:t>=</a:t>
            </a:r>
            <a:r>
              <a:rPr lang="en-US" sz="1400" dirty="0" err="1">
                <a:solidFill>
                  <a:srgbClr val="008000"/>
                </a:solidFill>
              </a:rPr>
              <a:t>vso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8798" y="4904804"/>
            <a:ext cx="6306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Drms</a:t>
            </a:r>
            <a:r>
              <a:rPr lang="en-US" sz="1400" dirty="0" smtClean="0"/>
              <a:t> (example 2)</a:t>
            </a:r>
            <a:r>
              <a:rPr lang="en-US" sz="1400" dirty="0"/>
              <a:t>: </a:t>
            </a:r>
            <a:r>
              <a:rPr lang="en-US" sz="1400" dirty="0">
                <a:solidFill>
                  <a:srgbClr val="008000"/>
                </a:solidFill>
              </a:rPr>
              <a:t>http://drms.readthedocs.io/en/stable</a:t>
            </a:r>
            <a:r>
              <a:rPr lang="en-US" sz="1400" dirty="0" smtClean="0">
                <a:solidFill>
                  <a:srgbClr val="008000"/>
                </a:solidFill>
              </a:rPr>
              <a:t>/</a:t>
            </a:r>
          </a:p>
          <a:p>
            <a:r>
              <a:rPr lang="en-US" sz="1400" dirty="0"/>
              <a:t>Register Email: </a:t>
            </a:r>
            <a:r>
              <a:rPr lang="en-US" sz="1400" dirty="0">
                <a:solidFill>
                  <a:srgbClr val="008000"/>
                </a:solidFill>
              </a:rPr>
              <a:t>http://</a:t>
            </a:r>
            <a:r>
              <a:rPr lang="en-US" sz="1400" dirty="0" err="1">
                <a:solidFill>
                  <a:srgbClr val="008000"/>
                </a:solidFill>
              </a:rPr>
              <a:t>jsoc.stanford.edu</a:t>
            </a:r>
            <a:r>
              <a:rPr lang="en-US" sz="1400" dirty="0">
                <a:solidFill>
                  <a:srgbClr val="008000"/>
                </a:solidFill>
              </a:rPr>
              <a:t>/</a:t>
            </a:r>
            <a:r>
              <a:rPr lang="en-US" sz="1400" dirty="0" err="1">
                <a:solidFill>
                  <a:srgbClr val="008000"/>
                </a:solidFill>
              </a:rPr>
              <a:t>ajax</a:t>
            </a:r>
            <a:r>
              <a:rPr lang="en-US" sz="1400" dirty="0">
                <a:solidFill>
                  <a:srgbClr val="008000"/>
                </a:solidFill>
              </a:rPr>
              <a:t>/</a:t>
            </a:r>
            <a:r>
              <a:rPr lang="en-US" sz="1400" dirty="0" err="1">
                <a:solidFill>
                  <a:srgbClr val="008000"/>
                </a:solidFill>
              </a:rPr>
              <a:t>register_email.html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19504" y="3917089"/>
            <a:ext cx="4824575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Documentation for Python Modules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3676" y="1098962"/>
            <a:ext cx="404146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Example 1:</a:t>
            </a:r>
          </a:p>
          <a:p>
            <a:r>
              <a:rPr lang="en-US" sz="1200" dirty="0" smtClean="0"/>
              <a:t>python&gt; from </a:t>
            </a:r>
            <a:r>
              <a:rPr lang="en-US" sz="1200" dirty="0" err="1" smtClean="0"/>
              <a:t>sunpy.net</a:t>
            </a:r>
            <a:r>
              <a:rPr lang="en-US" sz="1200" dirty="0" smtClean="0"/>
              <a:t> import </a:t>
            </a:r>
            <a:r>
              <a:rPr lang="en-US" sz="1200" dirty="0" err="1" smtClean="0"/>
              <a:t>vso</a:t>
            </a:r>
            <a:endParaRPr lang="en-US" sz="1200" dirty="0" smtClean="0"/>
          </a:p>
          <a:p>
            <a:r>
              <a:rPr lang="en-US" sz="1200" dirty="0"/>
              <a:t>python&gt; </a:t>
            </a:r>
            <a:r>
              <a:rPr lang="en-US" sz="1200" dirty="0" smtClean="0"/>
              <a:t>import </a:t>
            </a:r>
            <a:r>
              <a:rPr lang="en-US" sz="1200" dirty="0" err="1" smtClean="0"/>
              <a:t>astropy.units</a:t>
            </a:r>
            <a:r>
              <a:rPr lang="en-US" sz="1200" dirty="0" smtClean="0"/>
              <a:t> as u</a:t>
            </a:r>
          </a:p>
          <a:p>
            <a:r>
              <a:rPr lang="en-US" sz="1200" dirty="0"/>
              <a:t>python&gt; </a:t>
            </a:r>
            <a:r>
              <a:rPr lang="en-US" sz="1200" dirty="0" smtClean="0"/>
              <a:t>client = </a:t>
            </a:r>
            <a:r>
              <a:rPr lang="en-US" sz="1200" dirty="0" err="1" smtClean="0"/>
              <a:t>vso.VSOClient</a:t>
            </a:r>
            <a:r>
              <a:rPr lang="en-US" sz="1200" dirty="0" smtClean="0"/>
              <a:t>()</a:t>
            </a:r>
          </a:p>
          <a:p>
            <a:r>
              <a:rPr lang="en-US" sz="1200" dirty="0" smtClean="0"/>
              <a:t>python&gt; start= “YYYY/MM/DDTHH:MM:SS”</a:t>
            </a:r>
            <a:endParaRPr lang="en-US" sz="1200" dirty="0"/>
          </a:p>
          <a:p>
            <a:r>
              <a:rPr lang="en-US" sz="1200" dirty="0"/>
              <a:t>python&gt; </a:t>
            </a:r>
            <a:r>
              <a:rPr lang="en-US" sz="1200" dirty="0" smtClean="0"/>
              <a:t>end = </a:t>
            </a:r>
            <a:r>
              <a:rPr lang="en-US" sz="1200" dirty="0"/>
              <a:t>“YYYY/MM/DDTHH:MM:SS</a:t>
            </a:r>
            <a:r>
              <a:rPr lang="en-US" sz="1200" dirty="0" smtClean="0"/>
              <a:t>”</a:t>
            </a:r>
          </a:p>
          <a:p>
            <a:r>
              <a:rPr lang="en-US" sz="1200" dirty="0" smtClean="0"/>
              <a:t>python&gt; time= </a:t>
            </a:r>
            <a:r>
              <a:rPr lang="en-US" sz="1200" dirty="0" err="1" smtClean="0"/>
              <a:t>vso.attrs.Time</a:t>
            </a:r>
            <a:r>
              <a:rPr lang="en-US" sz="1200" dirty="0" smtClean="0"/>
              <a:t>(</a:t>
            </a:r>
            <a:r>
              <a:rPr lang="en-US" sz="1200" dirty="0" err="1" smtClean="0"/>
              <a:t>start,end</a:t>
            </a:r>
            <a:r>
              <a:rPr lang="en-US" sz="1200" dirty="0" smtClean="0"/>
              <a:t>)</a:t>
            </a:r>
          </a:p>
          <a:p>
            <a:r>
              <a:rPr lang="en-US" sz="1200" dirty="0"/>
              <a:t>python&gt; </a:t>
            </a:r>
            <a:r>
              <a:rPr lang="en-US" sz="1200" dirty="0" smtClean="0"/>
              <a:t>ins  = </a:t>
            </a:r>
            <a:r>
              <a:rPr lang="en-US" sz="1200" dirty="0" err="1" smtClean="0"/>
              <a:t>vso.attrs.Instrument</a:t>
            </a:r>
            <a:r>
              <a:rPr lang="en-US" sz="1200" dirty="0" smtClean="0"/>
              <a:t>(‘</a:t>
            </a:r>
            <a:r>
              <a:rPr lang="en-US" sz="1200" dirty="0" err="1" smtClean="0"/>
              <a:t>aia</a:t>
            </a:r>
            <a:r>
              <a:rPr lang="en-US" sz="1200" dirty="0" smtClean="0"/>
              <a:t>’)</a:t>
            </a:r>
          </a:p>
          <a:p>
            <a:r>
              <a:rPr lang="en-US" sz="1200" dirty="0" smtClean="0"/>
              <a:t>python&gt; wave= </a:t>
            </a:r>
            <a:r>
              <a:rPr lang="en-US" sz="1200" dirty="0" err="1" smtClean="0"/>
              <a:t>vso.attrs.Wave</a:t>
            </a:r>
            <a:r>
              <a:rPr lang="en-US" sz="1200" dirty="0" smtClean="0"/>
              <a:t>(171*u.AA,171*</a:t>
            </a:r>
            <a:r>
              <a:rPr lang="en-US" sz="1200" dirty="0" err="1" smtClean="0"/>
              <a:t>u.AA</a:t>
            </a:r>
            <a:r>
              <a:rPr lang="en-US" sz="1200" dirty="0" smtClean="0"/>
              <a:t>)</a:t>
            </a:r>
          </a:p>
          <a:p>
            <a:r>
              <a:rPr lang="en-US" sz="1200" dirty="0" smtClean="0"/>
              <a:t>python&gt; qr1 = </a:t>
            </a:r>
            <a:r>
              <a:rPr lang="en-US" sz="1200" dirty="0" err="1" smtClean="0"/>
              <a:t>client.query</a:t>
            </a:r>
            <a:r>
              <a:rPr lang="en-US" sz="1200" dirty="0" smtClean="0"/>
              <a:t>(</a:t>
            </a:r>
            <a:r>
              <a:rPr lang="en-US" sz="1200" dirty="0" err="1" smtClean="0"/>
              <a:t>time,ins,wave</a:t>
            </a:r>
            <a:r>
              <a:rPr lang="en-US" sz="1200" dirty="0" smtClean="0"/>
              <a:t>)</a:t>
            </a:r>
          </a:p>
          <a:p>
            <a:r>
              <a:rPr lang="en-US" sz="1200" dirty="0" smtClean="0"/>
              <a:t>python&gt; res = </a:t>
            </a:r>
            <a:r>
              <a:rPr lang="en-US" sz="1200" dirty="0" err="1" smtClean="0"/>
              <a:t>client.get</a:t>
            </a:r>
            <a:r>
              <a:rPr lang="en-US" sz="1200" dirty="0" smtClean="0"/>
              <a:t>(qr1,path=‘/download/path/’)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74430" y="1024571"/>
            <a:ext cx="41112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Example 2:</a:t>
            </a:r>
          </a:p>
          <a:p>
            <a:r>
              <a:rPr lang="en-US" sz="1200" dirty="0" smtClean="0"/>
              <a:t>python&gt; import </a:t>
            </a:r>
            <a:r>
              <a:rPr lang="en-US" sz="1200" dirty="0" err="1" smtClean="0"/>
              <a:t>drms</a:t>
            </a:r>
            <a:endParaRPr lang="en-US" sz="1200" dirty="0" smtClean="0"/>
          </a:p>
          <a:p>
            <a:r>
              <a:rPr lang="en-US" sz="1200" dirty="0" smtClean="0"/>
              <a:t>python</a:t>
            </a:r>
            <a:r>
              <a:rPr lang="en-US" sz="1200" dirty="0"/>
              <a:t>&gt; </a:t>
            </a:r>
            <a:r>
              <a:rPr lang="en-US" sz="1200" dirty="0" smtClean="0"/>
              <a:t>client = </a:t>
            </a:r>
            <a:r>
              <a:rPr lang="en-US" sz="1200" dirty="0" err="1" smtClean="0"/>
              <a:t>drms.Client</a:t>
            </a:r>
            <a:r>
              <a:rPr lang="en-US" sz="1200" dirty="0" smtClean="0"/>
              <a:t>(‘</a:t>
            </a:r>
            <a:r>
              <a:rPr lang="en-US" sz="1200" dirty="0" err="1" smtClean="0"/>
              <a:t>youremail@email.com</a:t>
            </a:r>
            <a:r>
              <a:rPr lang="en-US" sz="1200" dirty="0" smtClean="0"/>
              <a:t>’)</a:t>
            </a:r>
          </a:p>
          <a:p>
            <a:r>
              <a:rPr lang="en-US" sz="1200" dirty="0" smtClean="0"/>
              <a:t>python&gt; start= “YYYY.MM.DD_HH:MM:SS”</a:t>
            </a:r>
            <a:endParaRPr lang="en-US" sz="1200" dirty="0"/>
          </a:p>
          <a:p>
            <a:r>
              <a:rPr lang="en-US" sz="1200" dirty="0"/>
              <a:t>python&gt; </a:t>
            </a:r>
            <a:r>
              <a:rPr lang="en-US" sz="1200" dirty="0" smtClean="0"/>
              <a:t>end = </a:t>
            </a:r>
            <a:r>
              <a:rPr lang="en-US" sz="1200" dirty="0"/>
              <a:t>“</a:t>
            </a:r>
            <a:r>
              <a:rPr lang="en-US" sz="1200" dirty="0" smtClean="0"/>
              <a:t>YYYY.MM.DD_HH:MM:SS”</a:t>
            </a:r>
          </a:p>
          <a:p>
            <a:r>
              <a:rPr lang="en-US" sz="1200" dirty="0" smtClean="0"/>
              <a:t>python&gt; </a:t>
            </a:r>
            <a:r>
              <a:rPr lang="en-US" sz="1200" dirty="0" err="1" smtClean="0"/>
              <a:t>expt</a:t>
            </a:r>
            <a:r>
              <a:rPr lang="en-US" sz="1200" dirty="0" smtClean="0"/>
              <a:t> = </a:t>
            </a:r>
            <a:r>
              <a:rPr lang="en-US" sz="1200" dirty="0" err="1" smtClean="0"/>
              <a:t>client.export</a:t>
            </a:r>
            <a:r>
              <a:rPr lang="en-US" sz="1200" dirty="0" smtClean="0"/>
              <a:t>(‘iris.lev1[{0}_TAI-{1}_TAI][][]’.format(</a:t>
            </a:r>
            <a:r>
              <a:rPr lang="en-US" sz="1200" dirty="0" err="1" smtClean="0"/>
              <a:t>start,end</a:t>
            </a:r>
            <a:r>
              <a:rPr lang="en-US" sz="1200" dirty="0" smtClean="0"/>
              <a:t>))</a:t>
            </a:r>
          </a:p>
          <a:p>
            <a:r>
              <a:rPr lang="en-US" sz="1200" dirty="0" smtClean="0"/>
              <a:t>python&gt; </a:t>
            </a:r>
            <a:r>
              <a:rPr lang="en-US" sz="1200" dirty="0" err="1" smtClean="0"/>
              <a:t>exp.download</a:t>
            </a:r>
            <a:r>
              <a:rPr lang="en-US" sz="1200" dirty="0" smtClean="0"/>
              <a:t>(</a:t>
            </a:r>
            <a:r>
              <a:rPr lang="en-US" sz="1200" dirty="0"/>
              <a:t>‘/download/path/</a:t>
            </a:r>
            <a:r>
              <a:rPr lang="en-US" sz="1200" dirty="0" smtClean="0"/>
              <a:t>’,</a:t>
            </a:r>
            <a:r>
              <a:rPr lang="en-US" sz="1200" dirty="0" err="1" smtClean="0"/>
              <a:t>index,fname_from_rec</a:t>
            </a:r>
            <a:r>
              <a:rPr lang="en-US" sz="1200" dirty="0" smtClean="0"/>
              <a:t>=True)</a:t>
            </a:r>
          </a:p>
        </p:txBody>
      </p:sp>
    </p:spTree>
    <p:extLst>
      <p:ext uri="{BB962C8B-B14F-4D97-AF65-F5344CB8AC3E}">
        <p14:creationId xmlns:p14="http://schemas.microsoft.com/office/powerpoint/2010/main" val="348933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Basic Data Prep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7350" y="1237671"/>
            <a:ext cx="2119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AIA Example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79602" y="1616531"/>
            <a:ext cx="78878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Read in the data</a:t>
            </a:r>
          </a:p>
          <a:p>
            <a:r>
              <a:rPr lang="en-US" sz="1200" dirty="0" smtClean="0"/>
              <a:t>IDL&gt; </a:t>
            </a:r>
            <a:r>
              <a:rPr lang="en-US" sz="1200" dirty="0" err="1"/>
              <a:t>read_sdo</a:t>
            </a:r>
            <a:r>
              <a:rPr lang="en-US" sz="1200" dirty="0"/>
              <a:t>, filename, index, </a:t>
            </a:r>
            <a:r>
              <a:rPr lang="en-US" sz="1200" dirty="0" smtClean="0"/>
              <a:t>data</a:t>
            </a:r>
          </a:p>
          <a:p>
            <a:r>
              <a:rPr lang="en-US" sz="1200" dirty="0" smtClean="0"/>
              <a:t>Example</a:t>
            </a:r>
          </a:p>
          <a:p>
            <a:r>
              <a:rPr lang="en-US" sz="1200" dirty="0" smtClean="0"/>
              <a:t>IDL&gt; </a:t>
            </a:r>
            <a:r>
              <a:rPr lang="en-US" sz="1200" dirty="0" err="1" smtClean="0"/>
              <a:t>read_sdo</a:t>
            </a:r>
            <a:r>
              <a:rPr lang="en-US" sz="1200" dirty="0" smtClean="0"/>
              <a:t>, ‘AIA20130607_175958_0131.fits’, header, image, /silent, /</a:t>
            </a:r>
            <a:r>
              <a:rPr lang="en-US" sz="1200" dirty="0" err="1" smtClean="0"/>
              <a:t>uncomp_delete</a:t>
            </a:r>
            <a:endParaRPr lang="en-US" sz="1200" dirty="0" smtClean="0"/>
          </a:p>
          <a:p>
            <a:r>
              <a:rPr lang="en-US" sz="1400" dirty="0" smtClean="0"/>
              <a:t>Prep the data</a:t>
            </a:r>
          </a:p>
          <a:p>
            <a:r>
              <a:rPr lang="en-US" sz="1200" dirty="0" smtClean="0"/>
              <a:t>IDL&gt; </a:t>
            </a:r>
            <a:r>
              <a:rPr lang="en-US" sz="1200" dirty="0" err="1" smtClean="0"/>
              <a:t>aia_prep</a:t>
            </a:r>
            <a:r>
              <a:rPr lang="en-US" sz="1200" dirty="0" smtClean="0"/>
              <a:t>, </a:t>
            </a:r>
            <a:r>
              <a:rPr lang="en-US" sz="1200" dirty="0" err="1" smtClean="0"/>
              <a:t>index_in</a:t>
            </a:r>
            <a:r>
              <a:rPr lang="en-US" sz="1200" dirty="0" smtClean="0"/>
              <a:t>, </a:t>
            </a:r>
            <a:r>
              <a:rPr lang="en-US" sz="1200" dirty="0" err="1" smtClean="0"/>
              <a:t>data_in</a:t>
            </a:r>
            <a:r>
              <a:rPr lang="en-US" sz="1200" dirty="0" smtClean="0"/>
              <a:t>, </a:t>
            </a:r>
            <a:r>
              <a:rPr lang="en-US" sz="1200" dirty="0" err="1" smtClean="0"/>
              <a:t>index_out</a:t>
            </a:r>
            <a:r>
              <a:rPr lang="en-US" sz="1200" dirty="0" smtClean="0"/>
              <a:t>, </a:t>
            </a:r>
            <a:r>
              <a:rPr lang="en-US" sz="1200" dirty="0" err="1" smtClean="0"/>
              <a:t>data_out</a:t>
            </a:r>
            <a:endParaRPr lang="en-US" sz="1200" dirty="0" smtClean="0"/>
          </a:p>
          <a:p>
            <a:r>
              <a:rPr lang="en-US" sz="1200" dirty="0" smtClean="0"/>
              <a:t>Example</a:t>
            </a:r>
          </a:p>
          <a:p>
            <a:r>
              <a:rPr lang="en-US" sz="1200" dirty="0" smtClean="0"/>
              <a:t>IDL&gt; </a:t>
            </a:r>
            <a:r>
              <a:rPr lang="en-US" sz="1200" dirty="0" err="1" smtClean="0"/>
              <a:t>aia_prep</a:t>
            </a:r>
            <a:r>
              <a:rPr lang="en-US" sz="1200" dirty="0" smtClean="0"/>
              <a:t>, header, image, </a:t>
            </a:r>
            <a:r>
              <a:rPr lang="en-US" sz="1200" dirty="0" err="1" smtClean="0"/>
              <a:t>new_header</a:t>
            </a:r>
            <a:r>
              <a:rPr lang="en-US" sz="1200" dirty="0" smtClean="0"/>
              <a:t>, </a:t>
            </a:r>
            <a:r>
              <a:rPr lang="en-US" sz="1200" dirty="0" err="1" smtClean="0"/>
              <a:t>new_image</a:t>
            </a:r>
            <a:endParaRPr 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597189" y="4889919"/>
            <a:ext cx="75647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To learn more about these (or other) programs in the SSWIDL library- what they do, keywords, syntax, etc.:</a:t>
            </a:r>
            <a:endParaRPr lang="en-US" sz="1200" dirty="0"/>
          </a:p>
          <a:p>
            <a:r>
              <a:rPr lang="en-US" sz="1200" dirty="0" smtClean="0"/>
              <a:t>IDL&gt; </a:t>
            </a:r>
            <a:r>
              <a:rPr lang="en-US" sz="1200" dirty="0" err="1"/>
              <a:t>x</a:t>
            </a:r>
            <a:r>
              <a:rPr lang="en-US" sz="1200" dirty="0" err="1" smtClean="0"/>
              <a:t>doc</a:t>
            </a:r>
            <a:r>
              <a:rPr lang="en-US" sz="1200" smtClean="0"/>
              <a:t>, “program name” </a:t>
            </a:r>
            <a:endParaRPr lang="en-US" sz="1200" dirty="0" smtClean="0"/>
          </a:p>
          <a:p>
            <a:endParaRPr lang="en-US" sz="1200" dirty="0"/>
          </a:p>
          <a:p>
            <a:r>
              <a:rPr lang="en-US" sz="1200" dirty="0" smtClean="0"/>
              <a:t>…or locate the program file and view.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93684" y="3236798"/>
            <a:ext cx="3310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IRIS and XRT Example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92265" y="3557340"/>
            <a:ext cx="7887850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IDL&gt;</a:t>
            </a:r>
            <a:r>
              <a:rPr lang="en-US" sz="1200" dirty="0" err="1" smtClean="0"/>
              <a:t>read_iris</a:t>
            </a:r>
            <a:r>
              <a:rPr lang="en-US" sz="1200" dirty="0" smtClean="0"/>
              <a:t>,</a:t>
            </a:r>
            <a:r>
              <a:rPr lang="en-US" sz="1200" dirty="0"/>
              <a:t>'/data/IRIS/level2_nrt/'+year+'/'+month+'/'+day+'/'+</a:t>
            </a:r>
            <a:r>
              <a:rPr lang="en-US" sz="1200" dirty="0" err="1"/>
              <a:t>obsinfo</a:t>
            </a:r>
            <a:r>
              <a:rPr lang="en-US" sz="1200" dirty="0"/>
              <a:t>+'/iris_l2_'+obsinfo+'_SJI_'+wav+'_t000.fits',index,</a:t>
            </a:r>
            <a:r>
              <a:rPr lang="en-US" sz="1200" dirty="0" smtClean="0"/>
              <a:t>rdata</a:t>
            </a:r>
          </a:p>
          <a:p>
            <a:r>
              <a:rPr lang="en-US" sz="1200" dirty="0" smtClean="0"/>
              <a:t>IDL&gt;</a:t>
            </a:r>
            <a:r>
              <a:rPr lang="en-US" sz="1200" dirty="0" err="1" smtClean="0"/>
              <a:t>iris_prep,index,rdata,oindex,odata</a:t>
            </a:r>
            <a:endParaRPr lang="en-US" sz="1200" dirty="0" smtClean="0"/>
          </a:p>
          <a:p>
            <a:endParaRPr lang="en-US" sz="1200" b="1" dirty="0" smtClean="0"/>
          </a:p>
          <a:p>
            <a:r>
              <a:rPr lang="en-US" sz="1200" dirty="0" smtClean="0"/>
              <a:t>IDL&gt;</a:t>
            </a:r>
            <a:r>
              <a:rPr lang="en-US" sz="1200" dirty="0" err="1" smtClean="0"/>
              <a:t>readcol,filelist,fitsfiles</a:t>
            </a:r>
            <a:r>
              <a:rPr lang="en-US" sz="1200" dirty="0" err="1"/>
              <a:t>,format</a:t>
            </a:r>
            <a:r>
              <a:rPr lang="en-US" sz="1200" dirty="0"/>
              <a:t>='</a:t>
            </a:r>
            <a:r>
              <a:rPr lang="en-US" sz="1200" dirty="0" smtClean="0"/>
              <a:t>A’</a:t>
            </a:r>
            <a:endParaRPr lang="en-US" sz="1200" dirty="0"/>
          </a:p>
          <a:p>
            <a:r>
              <a:rPr lang="en-US" sz="1200" dirty="0" smtClean="0"/>
              <a:t>IDL&gt;all </a:t>
            </a:r>
            <a:r>
              <a:rPr lang="en-US" sz="1200" dirty="0"/>
              <a:t>= </a:t>
            </a:r>
            <a:r>
              <a:rPr lang="en-US" sz="1200" dirty="0" err="1"/>
              <a:t>indgen</a:t>
            </a:r>
            <a:r>
              <a:rPr lang="en-US" sz="1200" dirty="0"/>
              <a:t>(</a:t>
            </a:r>
            <a:r>
              <a:rPr lang="en-US" sz="1200" dirty="0" err="1"/>
              <a:t>n_elements</a:t>
            </a:r>
            <a:r>
              <a:rPr lang="en-US" sz="1200" dirty="0" smtClean="0"/>
              <a:t>(</a:t>
            </a:r>
            <a:r>
              <a:rPr lang="en-US" sz="1200" dirty="0" err="1" smtClean="0"/>
              <a:t>fitsfiles</a:t>
            </a:r>
            <a:r>
              <a:rPr lang="en-US" sz="1200" dirty="0"/>
              <a:t>)-1)</a:t>
            </a:r>
          </a:p>
          <a:p>
            <a:r>
              <a:rPr lang="en-US" sz="1200" dirty="0" smtClean="0"/>
              <a:t>IDL&gt;</a:t>
            </a:r>
            <a:r>
              <a:rPr lang="en-US" sz="1200" dirty="0" err="1" smtClean="0"/>
              <a:t>xrt_prep</a:t>
            </a:r>
            <a:r>
              <a:rPr lang="en-US" sz="1200" dirty="0" err="1"/>
              <a:t>,files,all,index,data</a:t>
            </a:r>
            <a:r>
              <a:rPr lang="en-US" sz="1200" dirty="0"/>
              <a:t>,/</a:t>
            </a:r>
            <a:r>
              <a:rPr lang="en-US" sz="1200" dirty="0" err="1"/>
              <a:t>float,coalign</a:t>
            </a:r>
            <a:r>
              <a:rPr lang="en-US" sz="1200" dirty="0"/>
              <a:t>=0,/</a:t>
            </a:r>
            <a:r>
              <a:rPr lang="en-US" sz="1200" dirty="0" err="1"/>
              <a:t>despike_despot,spotthresh</a:t>
            </a:r>
            <a:r>
              <a:rPr lang="en-US" sz="1200" dirty="0"/>
              <a:t>=-1,/quiet</a:t>
            </a:r>
          </a:p>
        </p:txBody>
      </p:sp>
    </p:spTree>
    <p:extLst>
      <p:ext uri="{BB962C8B-B14F-4D97-AF65-F5344CB8AC3E}">
        <p14:creationId xmlns:p14="http://schemas.microsoft.com/office/powerpoint/2010/main" val="304596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027" y="990600"/>
            <a:ext cx="8183880" cy="202644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6000" dirty="0" smtClean="0"/>
              <a:t>Links to Everything Below</a:t>
            </a:r>
            <a:endParaRPr lang="en-US" sz="6000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42534" y="3017043"/>
            <a:ext cx="56504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tinyurl.com/yd6fnzlj</a:t>
            </a:r>
            <a:endParaRPr lang="en-US" dirty="0" smtClean="0"/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jprchlik</a:t>
            </a:r>
            <a:r>
              <a:rPr lang="en-US" dirty="0"/>
              <a:t>/</a:t>
            </a:r>
            <a:r>
              <a:rPr lang="en-US" dirty="0" err="1"/>
              <a:t>solar_data_tutorial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40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Sun Today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72003" y="536018"/>
            <a:ext cx="3975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hlinkClick r:id="rId4"/>
              </a:rPr>
              <a:t>http://</a:t>
            </a:r>
            <a:r>
              <a:rPr lang="en-US" sz="1600" dirty="0" err="1" smtClean="0">
                <a:hlinkClick r:id="rId4"/>
              </a:rPr>
              <a:t>sdowww.lmsal.com/suntoday</a:t>
            </a:r>
            <a:r>
              <a:rPr lang="en-US" sz="1600" dirty="0" smtClean="0">
                <a:hlinkClick r:id="rId4"/>
              </a:rPr>
              <a:t>/</a:t>
            </a:r>
            <a:endParaRPr lang="en-US" sz="1600" dirty="0"/>
          </a:p>
        </p:txBody>
      </p:sp>
      <p:pic>
        <p:nvPicPr>
          <p:cNvPr id="12" name="Picture 11" descr="Screen shot 2012-02-02 at 1.47.01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086" y="948347"/>
            <a:ext cx="5593920" cy="2699243"/>
          </a:xfrm>
          <a:prstGeom prst="rect">
            <a:avLst/>
          </a:prstGeom>
        </p:spPr>
      </p:pic>
      <p:pic>
        <p:nvPicPr>
          <p:cNvPr id="13" name="Picture 12" descr="SunToday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8878" y="3655320"/>
            <a:ext cx="6154736" cy="2203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Sun Now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72003" y="536018"/>
            <a:ext cx="3975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hlinkClick r:id="rId4"/>
              </a:rPr>
              <a:t>http://sdo.gsfc.nasa.gov/data/</a:t>
            </a:r>
            <a:endParaRPr lang="en-US" sz="1600" dirty="0"/>
          </a:p>
        </p:txBody>
      </p:sp>
      <p:pic>
        <p:nvPicPr>
          <p:cNvPr id="10" name="Picture 9" descr="SunNow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9712" y="970866"/>
            <a:ext cx="4638097" cy="48656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Solar Monitor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9" name="Picture 8" descr="Example_SolarMonitor_P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405" y="956595"/>
            <a:ext cx="4417091" cy="4882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69505" y="554739"/>
            <a:ext cx="3975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hlinkClick r:id="rId5"/>
              </a:rPr>
              <a:t>http://</a:t>
            </a:r>
            <a:r>
              <a:rPr lang="en-US" sz="1600" dirty="0" err="1" smtClean="0">
                <a:hlinkClick r:id="rId5"/>
              </a:rPr>
              <a:t>www.solarmonitor.org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298" y="46355"/>
            <a:ext cx="8183880" cy="105156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Solar Observables and </a:t>
            </a:r>
            <a:r>
              <a:rPr lang="en-US" dirty="0" err="1" smtClean="0"/>
              <a:t>Inferables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757" y="1151488"/>
            <a:ext cx="8183880" cy="4939361"/>
          </a:xfrm>
        </p:spPr>
        <p:txBody>
          <a:bodyPr>
            <a:norm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Observe</a:t>
            </a:r>
          </a:p>
          <a:p>
            <a:pPr lvl="1"/>
            <a:r>
              <a:rPr lang="en-US" sz="2000" dirty="0" smtClean="0"/>
              <a:t>Intensity (Imaging: Hinode-XRT, IRIS, SDO/AIA)</a:t>
            </a:r>
          </a:p>
          <a:p>
            <a:pPr lvl="1"/>
            <a:r>
              <a:rPr lang="en-US" sz="2000" dirty="0"/>
              <a:t>Line Strengths </a:t>
            </a:r>
            <a:r>
              <a:rPr lang="en-US" sz="2000" dirty="0" smtClean="0"/>
              <a:t>(Spectroscopy</a:t>
            </a:r>
            <a:r>
              <a:rPr lang="en-US" sz="2000" dirty="0"/>
              <a:t>: Hinode-EIS, </a:t>
            </a:r>
            <a:r>
              <a:rPr lang="en-US" sz="2000" dirty="0" smtClean="0"/>
              <a:t>IRIS, Ground based)</a:t>
            </a:r>
          </a:p>
          <a:p>
            <a:pPr lvl="1"/>
            <a:r>
              <a:rPr lang="en-US" sz="2000" dirty="0" smtClean="0"/>
              <a:t>LOS Velocity (Doppler: Hinode-EIS, IRIS, SDO/HMI)	</a:t>
            </a:r>
          </a:p>
          <a:p>
            <a:pPr lvl="1"/>
            <a:r>
              <a:rPr lang="en-US" sz="2000" dirty="0" smtClean="0"/>
              <a:t>Polarization Vector (SDO/HMI)</a:t>
            </a:r>
          </a:p>
          <a:p>
            <a:r>
              <a:rPr lang="en-US" dirty="0" smtClean="0"/>
              <a:t>Calculate	</a:t>
            </a:r>
          </a:p>
          <a:p>
            <a:pPr lvl="1"/>
            <a:r>
              <a:rPr lang="en-US" sz="2000" dirty="0" err="1" smtClean="0"/>
              <a:t>LoS</a:t>
            </a:r>
            <a:r>
              <a:rPr lang="en-US" sz="2000" dirty="0" smtClean="0"/>
              <a:t> Magnetic Field (Zeeman)</a:t>
            </a:r>
          </a:p>
          <a:p>
            <a:pPr lvl="1"/>
            <a:r>
              <a:rPr lang="en-US" sz="2000" dirty="0" smtClean="0"/>
              <a:t>Vector </a:t>
            </a:r>
            <a:r>
              <a:rPr lang="en-US" sz="2000" dirty="0"/>
              <a:t>Magnetic Field (</a:t>
            </a:r>
            <a:r>
              <a:rPr lang="en-US" sz="2000" dirty="0" err="1" smtClean="0"/>
              <a:t>LoS</a:t>
            </a:r>
            <a:r>
              <a:rPr lang="en-US" sz="2000" dirty="0" smtClean="0"/>
              <a:t> MF </a:t>
            </a:r>
            <a:r>
              <a:rPr lang="en-US" sz="2000" dirty="0"/>
              <a:t>+ </a:t>
            </a:r>
            <a:r>
              <a:rPr lang="en-US" sz="2000" dirty="0" smtClean="0"/>
              <a:t>Polarization)</a:t>
            </a:r>
          </a:p>
          <a:p>
            <a:pPr lvl="1"/>
            <a:r>
              <a:rPr lang="en-US" sz="2000" dirty="0" smtClean="0"/>
              <a:t>Wave Power (acoustic-gravity waves)</a:t>
            </a:r>
          </a:p>
          <a:p>
            <a:pPr lvl="1"/>
            <a:r>
              <a:rPr lang="en-US" sz="2000" dirty="0" smtClean="0"/>
              <a:t>Composition (Spectroscopy)</a:t>
            </a:r>
          </a:p>
          <a:p>
            <a:pPr lvl="1"/>
            <a:r>
              <a:rPr lang="en-US" sz="2000" dirty="0" smtClean="0"/>
              <a:t>Morphology/Density (Intensity)</a:t>
            </a:r>
          </a:p>
          <a:p>
            <a:endParaRPr lang="en-US" sz="2400" dirty="0" smtClean="0"/>
          </a:p>
          <a:p>
            <a:endParaRPr lang="en-US" dirty="0"/>
          </a:p>
        </p:txBody>
      </p:sp>
      <p:pic>
        <p:nvPicPr>
          <p:cNvPr id="6" name="Picture 5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89900" y="5958151"/>
            <a:ext cx="548640" cy="54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Solar Monitor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10" name="Picture 9" descr="Example_SM_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877" y="944712"/>
            <a:ext cx="4275617" cy="48915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085" y="415260"/>
            <a:ext cx="8183880" cy="105156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Solar Observables Coming Soon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524" y="1567111"/>
            <a:ext cx="8062796" cy="4187952"/>
          </a:xfrm>
        </p:spPr>
        <p:txBody>
          <a:bodyPr/>
          <a:lstStyle/>
          <a:p>
            <a:pPr marL="347472" lvl="1" indent="0">
              <a:buNone/>
            </a:pPr>
            <a:endParaRPr lang="en-US" dirty="0" smtClean="0"/>
          </a:p>
          <a:p>
            <a:r>
              <a:rPr lang="en-US" dirty="0" smtClean="0"/>
              <a:t>Parker Solar Probe</a:t>
            </a:r>
          </a:p>
          <a:p>
            <a:pPr lvl="1"/>
            <a:r>
              <a:rPr lang="en-US" dirty="0" smtClean="0"/>
              <a:t>9 Solar Radii</a:t>
            </a:r>
          </a:p>
          <a:p>
            <a:pPr lvl="1"/>
            <a:r>
              <a:rPr lang="en-US" dirty="0" smtClean="0"/>
              <a:t>Number Density	</a:t>
            </a:r>
          </a:p>
          <a:p>
            <a:pPr lvl="1"/>
            <a:r>
              <a:rPr lang="en-US" dirty="0" smtClean="0"/>
              <a:t>Particle </a:t>
            </a:r>
            <a:r>
              <a:rPr lang="en-US" dirty="0"/>
              <a:t>Flux</a:t>
            </a:r>
          </a:p>
          <a:p>
            <a:pPr lvl="1"/>
            <a:r>
              <a:rPr lang="en-US" dirty="0"/>
              <a:t>Particle Velocity</a:t>
            </a:r>
          </a:p>
          <a:p>
            <a:pPr lvl="1"/>
            <a:r>
              <a:rPr lang="en-US" dirty="0"/>
              <a:t>Thermal </a:t>
            </a:r>
            <a:r>
              <a:rPr lang="en-US" dirty="0" smtClean="0"/>
              <a:t>Velocity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998" y="1717131"/>
            <a:ext cx="4326772" cy="380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9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2011060706313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4631" y="1138296"/>
            <a:ext cx="4572000" cy="4572000"/>
          </a:xfrm>
          <a:prstGeom prst="rect">
            <a:avLst/>
          </a:prstGeom>
        </p:spPr>
      </p:pic>
      <p:pic>
        <p:nvPicPr>
          <p:cNvPr id="34" name="Picture 33" descr="2011060706313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5570" y="1143472"/>
            <a:ext cx="4572000" cy="4572000"/>
          </a:xfrm>
          <a:prstGeom prst="rect">
            <a:avLst/>
          </a:prstGeom>
        </p:spPr>
      </p:pic>
      <p:pic>
        <p:nvPicPr>
          <p:cNvPr id="35" name="Picture 34" descr="2011060706313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5100" y="1138769"/>
            <a:ext cx="4572000" cy="4572000"/>
          </a:xfrm>
          <a:prstGeom prst="rect">
            <a:avLst/>
          </a:prstGeom>
        </p:spPr>
      </p:pic>
      <p:pic>
        <p:nvPicPr>
          <p:cNvPr id="36" name="Picture 35" descr="2011060706313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5099" y="1138767"/>
            <a:ext cx="4572000" cy="4572000"/>
          </a:xfrm>
          <a:prstGeom prst="rect">
            <a:avLst/>
          </a:prstGeom>
        </p:spPr>
      </p:pic>
      <p:pic>
        <p:nvPicPr>
          <p:cNvPr id="37" name="Picture 36" descr="20110607063129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5100" y="1138767"/>
            <a:ext cx="4572000" cy="4572000"/>
          </a:xfrm>
          <a:prstGeom prst="rect">
            <a:avLst/>
          </a:prstGeom>
        </p:spPr>
      </p:pic>
      <p:pic>
        <p:nvPicPr>
          <p:cNvPr id="38" name="Picture 37" descr="20110607063139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5099" y="1143001"/>
            <a:ext cx="4572000" cy="4572000"/>
          </a:xfrm>
          <a:prstGeom prst="rect">
            <a:avLst/>
          </a:prstGeom>
        </p:spPr>
      </p:pic>
      <p:pic>
        <p:nvPicPr>
          <p:cNvPr id="39" name="Picture 38" descr="20110607063135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5100" y="1138766"/>
            <a:ext cx="4572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838" y="268851"/>
            <a:ext cx="8183880" cy="73635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Atmospheric Imaging Assembly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1"/>
          </p:nvPr>
        </p:nvSpPr>
        <p:spPr>
          <a:xfrm>
            <a:off x="505082" y="1364715"/>
            <a:ext cx="3931920" cy="4389120"/>
          </a:xfrm>
        </p:spPr>
        <p:txBody>
          <a:bodyPr/>
          <a:lstStyle/>
          <a:p>
            <a:r>
              <a:rPr lang="en-US" dirty="0" smtClean="0"/>
              <a:t>Aboard SDO, launched 2010</a:t>
            </a:r>
          </a:p>
          <a:p>
            <a:r>
              <a:rPr lang="en-US" dirty="0" smtClean="0"/>
              <a:t>EUV Imager</a:t>
            </a:r>
          </a:p>
          <a:p>
            <a:r>
              <a:rPr lang="en-US" dirty="0" smtClean="0"/>
              <a:t>10 Channels,       log(T)~3.7-7.2</a:t>
            </a:r>
          </a:p>
          <a:p>
            <a:r>
              <a:rPr lang="en-US" dirty="0" smtClean="0"/>
              <a:t>4096px, 0.6’’/px</a:t>
            </a:r>
          </a:p>
          <a:p>
            <a:r>
              <a:rPr lang="en-US" dirty="0" smtClean="0"/>
              <a:t>12s Cadence</a:t>
            </a:r>
          </a:p>
          <a:p>
            <a:r>
              <a:rPr lang="en-US" dirty="0" smtClean="0"/>
              <a:t>Nearly 60K                  images per day</a:t>
            </a:r>
          </a:p>
          <a:p>
            <a:r>
              <a:rPr lang="en-US" dirty="0" smtClean="0"/>
              <a:t>1+ TB/day (SDO)</a:t>
            </a:r>
          </a:p>
          <a:p>
            <a:endParaRPr lang="en-US" dirty="0"/>
          </a:p>
        </p:txBody>
      </p:sp>
      <p:pic>
        <p:nvPicPr>
          <p:cNvPr id="6" name="Picture 5" descr="cfa-banner1o.gif"/>
          <p:cNvPicPr>
            <a:picLocks noChangeAspect="1"/>
          </p:cNvPicPr>
          <p:nvPr/>
        </p:nvPicPr>
        <p:blipFill>
          <a:blip r:embed="rId11"/>
          <a:srcRect l="19329" r="20785"/>
          <a:stretch>
            <a:fillRect/>
          </a:stretch>
        </p:blipFill>
        <p:spPr>
          <a:xfrm>
            <a:off x="8089900" y="5958151"/>
            <a:ext cx="548640" cy="548640"/>
          </a:xfrm>
          <a:prstGeom prst="rect">
            <a:avLst/>
          </a:prstGeom>
        </p:spPr>
      </p:pic>
      <p:pic>
        <p:nvPicPr>
          <p:cNvPr id="40" name="20110607_131_fullcad.mov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016021" y="1138296"/>
            <a:ext cx="457200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video>
              <p:cMediaNode>
                <p:cTn id="4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017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  <p:pic>
        <p:nvPicPr>
          <p:cNvPr id="6" name="Picture 5" descr="f017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746700" y="-27533600"/>
            <a:ext cx="52019200" cy="5201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Aspect.thmx</Template>
  <TotalTime>52178</TotalTime>
  <Words>1149</Words>
  <Application>Microsoft Macintosh PowerPoint</Application>
  <PresentationFormat>On-screen Show (4:3)</PresentationFormat>
  <Paragraphs>293</Paragraphs>
  <Slides>60</Slides>
  <Notes>26</Notes>
  <HiddenSlides>5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Calibri</vt:lpstr>
      <vt:lpstr>Verdana</vt:lpstr>
      <vt:lpstr>Wingdings 2</vt:lpstr>
      <vt:lpstr>Zapf Dingbats</vt:lpstr>
      <vt:lpstr>Arial</vt:lpstr>
      <vt:lpstr>Aspect</vt:lpstr>
      <vt:lpstr>Solar Data</vt:lpstr>
      <vt:lpstr>Outline</vt:lpstr>
      <vt:lpstr>PowerPoint Presentation</vt:lpstr>
      <vt:lpstr>PowerPoint Presentation</vt:lpstr>
      <vt:lpstr>PowerPoint Presentation</vt:lpstr>
      <vt:lpstr>Solar Observables and Inferables </vt:lpstr>
      <vt:lpstr>Solar Observables Coming Soon</vt:lpstr>
      <vt:lpstr>Atmospheric Imaging Assembly</vt:lpstr>
      <vt:lpstr>PowerPoint Presentation</vt:lpstr>
      <vt:lpstr>Helioseismic and Magnetic Imager</vt:lpstr>
      <vt:lpstr>Hinode X-Ray Telescope</vt:lpstr>
      <vt:lpstr>Interface Region Imaging Spectrograph</vt:lpstr>
      <vt:lpstr>Online Resources Tour</vt:lpstr>
      <vt:lpstr>Helioviewer</vt:lpstr>
      <vt:lpstr>Helioviewer</vt:lpstr>
      <vt:lpstr>Helioviewer</vt:lpstr>
      <vt:lpstr>Helioviewer</vt:lpstr>
      <vt:lpstr>Helioviewer</vt:lpstr>
      <vt:lpstr>Jhelioviewer (2.13.3)</vt:lpstr>
      <vt:lpstr>JHelioviewer</vt:lpstr>
      <vt:lpstr>JHelioviewer</vt:lpstr>
      <vt:lpstr>JHelioviewer (2.13.3)</vt:lpstr>
      <vt:lpstr>JHelioviewer</vt:lpstr>
      <vt:lpstr>Heliophysics Events Knowledgebase (HEK)</vt:lpstr>
      <vt:lpstr>HEK Summary</vt:lpstr>
      <vt:lpstr>“Get SDO Data” Link From HEK</vt:lpstr>
      <vt:lpstr>Browser for XRT Data</vt:lpstr>
      <vt:lpstr>Browser for XRT Data</vt:lpstr>
      <vt:lpstr>Browser for XRT Data</vt:lpstr>
      <vt:lpstr>Browser for XRT Data</vt:lpstr>
      <vt:lpstr>Browser for XRT Data</vt:lpstr>
      <vt:lpstr>Browser for XRT Data</vt:lpstr>
      <vt:lpstr>Browser for XRT Data</vt:lpstr>
      <vt:lpstr>Browser for XRT Data</vt:lpstr>
      <vt:lpstr>Browser for XRT Data</vt:lpstr>
      <vt:lpstr>Browser for XRT Data</vt:lpstr>
      <vt:lpstr>Browser for XRT Data</vt:lpstr>
      <vt:lpstr>Browser for XRT Data</vt:lpstr>
      <vt:lpstr>Browser for XRT Data</vt:lpstr>
      <vt:lpstr>Browser for XRT Data</vt:lpstr>
      <vt:lpstr>Browser for XRT Data</vt:lpstr>
      <vt:lpstr>Browser for XRT Data</vt:lpstr>
      <vt:lpstr>Searching for IRIS Data</vt:lpstr>
      <vt:lpstr>Searching for IRIS Data</vt:lpstr>
      <vt:lpstr>Searching for IRIS Data </vt:lpstr>
      <vt:lpstr>Searching for IRIS Data (Cont.)</vt:lpstr>
      <vt:lpstr>Local Data</vt:lpstr>
      <vt:lpstr>Virtual Solar Observatory (VSO)</vt:lpstr>
      <vt:lpstr>VSO Example Search</vt:lpstr>
      <vt:lpstr>VSO Example Search</vt:lpstr>
      <vt:lpstr>VSO Example Search</vt:lpstr>
      <vt:lpstr>VSO Example Search</vt:lpstr>
      <vt:lpstr>VSO IDL Interface</vt:lpstr>
      <vt:lpstr>VSO python Interface</vt:lpstr>
      <vt:lpstr>Basic Data Prep</vt:lpstr>
      <vt:lpstr> Links to Everything Below</vt:lpstr>
      <vt:lpstr>Sun Today</vt:lpstr>
      <vt:lpstr>Sun Now</vt:lpstr>
      <vt:lpstr>Solar Monitor</vt:lpstr>
      <vt:lpstr>Solar Monitor</vt:lpstr>
    </vt:vector>
  </TitlesOfParts>
  <Company>Smithsonian Astrophysical Observatory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 Data</dc:title>
  <dc:creator>Patrick McCauley</dc:creator>
  <cp:lastModifiedBy>Microsoft Office User</cp:lastModifiedBy>
  <cp:revision>113</cp:revision>
  <dcterms:created xsi:type="dcterms:W3CDTF">2012-06-01T22:45:23Z</dcterms:created>
  <dcterms:modified xsi:type="dcterms:W3CDTF">2018-06-08T14:53:18Z</dcterms:modified>
</cp:coreProperties>
</file>